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234" y="0"/>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Excel12.xlsx"/></Relationships>
</file>

<file path=ppt/charts/_rels/chart13.xml.rels><?xml version="1.0" encoding="UTF-8" standalone="yes"?>
<Relationships xmlns="http://schemas.openxmlformats.org/package/2006/relationships"><Relationship Id="rId2" Type="http://schemas.openxmlformats.org/officeDocument/2006/relationships/package" Target="../embeddings/_____Microsoft_Excel13.xlsx"/><Relationship Id="rId1" Type="http://schemas.openxmlformats.org/officeDocument/2006/relationships/image" Target="../media/image3.jpeg"/></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8792600000000001"/>
          <c:y val="0.13553200000000001"/>
          <c:w val="0.58807900000000002"/>
          <c:h val="0.85196799999999995"/>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38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35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 İnformasiya  yerləşdirilib</c:v>
                </c:pt>
                <c:pt idx="1">
                  <c:v>İnformasiya yerləşdirilməyib</c:v>
                </c:pt>
              </c:strCache>
            </c:strRef>
          </c:cat>
          <c:val>
            <c:numRef>
              <c:f>Sheet1!$B$2:$C$2</c:f>
              <c:numCache>
                <c:formatCode>General</c:formatCode>
                <c:ptCount val="2"/>
                <c:pt idx="0">
                  <c:v>218</c:v>
                </c:pt>
                <c:pt idx="1">
                  <c:v>195</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t"/>
      <c:layout>
        <c:manualLayout>
          <c:xMode val="edge"/>
          <c:yMode val="edge"/>
          <c:x val="0"/>
          <c:y val="0"/>
          <c:w val="1"/>
          <c:h val="7.7426599999999998E-2"/>
        </c:manualLayout>
      </c:layout>
      <c:overlay val="1"/>
      <c:spPr>
        <a:noFill/>
        <a:ln w="12700" cap="flat">
          <a:noFill/>
          <a:miter lim="400000"/>
        </a:ln>
        <a:effectLst/>
      </c:spPr>
      <c:txPr>
        <a:bodyPr rot="0"/>
        <a:lstStyle/>
        <a:p>
          <a:pPr>
            <a:defRPr sz="353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83727"/>
          <c:y val="2.7007900000000001E-2"/>
          <c:w val="0.68691599999999997"/>
          <c:h val="0.96049200000000001"/>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48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45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var</c:v>
                </c:pt>
                <c:pt idx="1">
                  <c:v>İnformasiya yoxdur</c:v>
                </c:pt>
              </c:strCache>
            </c:strRef>
          </c:cat>
          <c:val>
            <c:numRef>
              <c:f>Sheet1!$B$2:$C$2</c:f>
              <c:numCache>
                <c:formatCode>General</c:formatCode>
                <c:ptCount val="2"/>
                <c:pt idx="0">
                  <c:v>88</c:v>
                </c:pt>
                <c:pt idx="1">
                  <c:v>1033</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6.5891699999999997E-2"/>
        </c:manualLayout>
      </c:layout>
      <c:overlay val="1"/>
      <c:spPr>
        <a:noFill/>
        <a:ln w="12700" cap="flat">
          <a:noFill/>
          <a:miter lim="400000"/>
        </a:ln>
        <a:effectLst/>
      </c:spPr>
      <c:txPr>
        <a:bodyPr rot="0"/>
        <a:lstStyle/>
        <a:p>
          <a:pPr>
            <a:defRPr sz="32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2347600000000001"/>
          <c:y val="1.2508999999999999E-2"/>
          <c:w val="0.60839299999999996"/>
          <c:h val="0.97499100000000005"/>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60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50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mövcuddur</c:v>
                </c:pt>
                <c:pt idx="1">
                  <c:v>İnformasiya yoxdur</c:v>
                </c:pt>
              </c:strCache>
            </c:strRef>
          </c:cat>
          <c:val>
            <c:numRef>
              <c:f>Sheet1!$B$2:$C$2</c:f>
              <c:numCache>
                <c:formatCode>General</c:formatCode>
                <c:ptCount val="2"/>
                <c:pt idx="0">
                  <c:v>183</c:v>
                </c:pt>
                <c:pt idx="1">
                  <c:v>761</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7.8771999999999995E-2"/>
        </c:manualLayout>
      </c:layout>
      <c:overlay val="1"/>
      <c:spPr>
        <a:noFill/>
        <a:ln w="12700" cap="flat">
          <a:noFill/>
          <a:miter lim="400000"/>
        </a:ln>
        <a:effectLst/>
      </c:spPr>
      <c:txPr>
        <a:bodyPr rot="0"/>
        <a:lstStyle/>
        <a:p>
          <a:pPr>
            <a:defRPr sz="41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68"/>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100099999999995E-2"/>
          <c:y val="4.3307900000000003E-2"/>
          <c:w val="0.74669399999999997"/>
          <c:h val="0.94419200000000003"/>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50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60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mövcuddur</c:v>
                </c:pt>
                <c:pt idx="1">
                  <c:v>İnformasiya yoxdur</c:v>
                </c:pt>
              </c:strCache>
            </c:strRef>
          </c:cat>
          <c:val>
            <c:numRef>
              <c:f>Sheet1!$B$2:$C$2</c:f>
              <c:numCache>
                <c:formatCode>General</c:formatCode>
                <c:ptCount val="2"/>
                <c:pt idx="0">
                  <c:v>96</c:v>
                </c:pt>
                <c:pt idx="1">
                  <c:v>317</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8.0293799999999999E-2"/>
        </c:manualLayout>
      </c:layout>
      <c:overlay val="1"/>
      <c:spPr>
        <a:noFill/>
        <a:ln w="12700" cap="flat">
          <a:noFill/>
          <a:miter lim="400000"/>
        </a:ln>
        <a:effectLst/>
      </c:spPr>
      <c:txPr>
        <a:bodyPr rot="0"/>
        <a:lstStyle/>
        <a:p>
          <a:pPr>
            <a:defRPr sz="40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plotArea>
      <c:layout>
        <c:manualLayout>
          <c:layoutTarget val="inner"/>
          <c:xMode val="edge"/>
          <c:yMode val="edge"/>
          <c:x val="2.0544799999999998E-2"/>
          <c:y val="6.2106300000000003E-2"/>
          <c:w val="0.97445499999999996"/>
          <c:h val="0.61548700000000001"/>
        </c:manualLayout>
      </c:layout>
      <c:barChart>
        <c:barDir val="col"/>
        <c:grouping val="stacked"/>
        <c:varyColors val="0"/>
        <c:ser>
          <c:idx val="0"/>
          <c:order val="0"/>
          <c:tx>
            <c:strRef>
              <c:f>Sheet1!$A$2</c:f>
              <c:strCache>
                <c:ptCount val="1"/>
                <c:pt idx="0">
                  <c:v>Açıqlıq faizlə</c:v>
                </c:pt>
              </c:strCache>
            </c:strRef>
          </c:tx>
          <c:spPr>
            <a:blipFill rotWithShape="1">
              <a:blip xmlns:r="http://schemas.openxmlformats.org/officeDocument/2006/relationships" r:embed="rId1"/>
              <a:srcRect/>
              <a:tile tx="0" ty="0" sx="100000" sy="100000" flip="none" algn="tl"/>
            </a:blipFill>
            <a:ln w="6350" cap="flat">
              <a:solidFill>
                <a:srgbClr val="FFFFFF"/>
              </a:solidFill>
              <a:prstDash val="solid"/>
              <a:miter lim="800000"/>
            </a:ln>
            <a:effectLst/>
          </c:spPr>
          <c:invertIfNegative val="0"/>
          <c:cat>
            <c:strRef>
              <c:f>Sheet1!$B$1:$J$1</c:f>
              <c:strCache>
                <c:ptCount val="9"/>
                <c:pt idx="0">
                  <c:v>Dövlət Qurumları</c:v>
                </c:pt>
                <c:pt idx="1">
                  <c:v>Nazirliklər</c:v>
                </c:pt>
                <c:pt idx="2">
                  <c:v>Komitələr</c:v>
                </c:pt>
                <c:pt idx="3">
                  <c:v>Dövlət Xidmətləri</c:v>
                </c:pt>
                <c:pt idx="4">
                  <c:v>Agentliklər</c:v>
                </c:pt>
                <c:pt idx="5">
                  <c:v>Fond, İdarə, MMC</c:v>
                </c:pt>
                <c:pt idx="6">
                  <c:v>Şirkətlər, Komissiyalar, İnstitutlar</c:v>
                </c:pt>
                <c:pt idx="7">
                  <c:v>QSC və ASC</c:v>
                </c:pt>
                <c:pt idx="8">
                  <c:v>tabe qurumlar</c:v>
                </c:pt>
              </c:strCache>
            </c:strRef>
          </c:cat>
          <c:val>
            <c:numRef>
              <c:f>Sheet1!$B$2:$J$2</c:f>
              <c:numCache>
                <c:formatCode>General</c:formatCode>
                <c:ptCount val="9"/>
                <c:pt idx="0">
                  <c:v>52.66</c:v>
                </c:pt>
                <c:pt idx="1">
                  <c:v>58.62</c:v>
                </c:pt>
                <c:pt idx="2">
                  <c:v>52.78</c:v>
                </c:pt>
                <c:pt idx="3">
                  <c:v>27.48</c:v>
                </c:pt>
                <c:pt idx="4">
                  <c:v>27.51</c:v>
                </c:pt>
                <c:pt idx="5">
                  <c:v>28.52</c:v>
                </c:pt>
                <c:pt idx="6">
                  <c:v>20.53</c:v>
                </c:pt>
                <c:pt idx="7">
                  <c:v>35.369999999999997</c:v>
                </c:pt>
                <c:pt idx="8">
                  <c:v>28.37</c:v>
                </c:pt>
              </c:numCache>
            </c:numRef>
          </c:val>
        </c:ser>
        <c:dLbls>
          <c:showLegendKey val="0"/>
          <c:showVal val="0"/>
          <c:showCatName val="0"/>
          <c:showSerName val="0"/>
          <c:showPercent val="0"/>
          <c:showBubbleSize val="0"/>
        </c:dLbls>
        <c:gapWidth val="150"/>
        <c:overlap val="100"/>
        <c:axId val="210270080"/>
        <c:axId val="210271616"/>
      </c:barChart>
      <c:catAx>
        <c:axId val="210270080"/>
        <c:scaling>
          <c:orientation val="minMax"/>
        </c:scaling>
        <c:delete val="0"/>
        <c:axPos val="b"/>
        <c:numFmt formatCode="General" sourceLinked="0"/>
        <c:majorTickMark val="out"/>
        <c:minorTickMark val="none"/>
        <c:tickLblPos val="low"/>
        <c:spPr>
          <a:ln w="12700" cap="flat">
            <a:solidFill>
              <a:srgbClr val="888888"/>
            </a:solidFill>
            <a:prstDash val="solid"/>
            <a:miter lim="800000"/>
          </a:ln>
        </c:spPr>
        <c:txPr>
          <a:bodyPr rot="-2700000"/>
          <a:lstStyle/>
          <a:p>
            <a:pPr>
              <a:defRPr sz="2600" b="1" i="0" u="none" strike="noStrike">
                <a:solidFill>
                  <a:srgbClr val="000000"/>
                </a:solidFill>
                <a:latin typeface="Calibri"/>
              </a:defRPr>
            </a:pPr>
            <a:endParaRPr lang="ru-RU"/>
          </a:p>
        </c:txPr>
        <c:crossAx val="210271616"/>
        <c:crosses val="autoZero"/>
        <c:auto val="1"/>
        <c:lblAlgn val="ctr"/>
        <c:lblOffset val="100"/>
        <c:noMultiLvlLbl val="1"/>
      </c:catAx>
      <c:valAx>
        <c:axId val="210271616"/>
        <c:scaling>
          <c:orientation val="minMax"/>
        </c:scaling>
        <c:delete val="0"/>
        <c:axPos val="l"/>
        <c:majorGridlines>
          <c:spPr>
            <a:ln w="12700" cap="flat">
              <a:solidFill>
                <a:srgbClr val="888888"/>
              </a:solidFill>
              <a:prstDash val="solid"/>
              <a:miter lim="800000"/>
            </a:ln>
          </c:spPr>
        </c:majorGridlines>
        <c:numFmt formatCode="General" sourceLinked="0"/>
        <c:majorTickMark val="out"/>
        <c:minorTickMark val="none"/>
        <c:tickLblPos val="nextTo"/>
        <c:spPr>
          <a:ln w="12700" cap="flat">
            <a:solidFill>
              <a:srgbClr val="888888"/>
            </a:solidFill>
            <a:prstDash val="solid"/>
            <a:miter lim="800000"/>
          </a:ln>
        </c:spPr>
        <c:txPr>
          <a:bodyPr rot="0"/>
          <a:lstStyle/>
          <a:p>
            <a:pPr>
              <a:defRPr sz="1800" b="1" i="0" u="none" strike="noStrike">
                <a:solidFill>
                  <a:srgbClr val="000000"/>
                </a:solidFill>
                <a:latin typeface="Calibri"/>
              </a:defRPr>
            </a:pPr>
            <a:endParaRPr lang="ru-RU"/>
          </a:p>
        </c:txPr>
        <c:crossAx val="210270080"/>
        <c:crosses val="autoZero"/>
        <c:crossBetween val="between"/>
        <c:majorUnit val="10"/>
        <c:minorUnit val="5"/>
      </c:valAx>
      <c:spPr>
        <a:solidFill>
          <a:srgbClr val="FFFFFF"/>
        </a:solidFill>
        <a:ln w="12700" cap="flat">
          <a:noFill/>
          <a:miter lim="400000"/>
        </a:ln>
        <a:effectLst/>
      </c:spPr>
    </c:plotArea>
    <c:legend>
      <c:legendPos val="t"/>
      <c:layout>
        <c:manualLayout>
          <c:xMode val="edge"/>
          <c:yMode val="edge"/>
          <c:x val="2.9217900000000002E-2"/>
          <c:y val="0"/>
          <c:w val="0.96703899999999998"/>
          <c:h val="4.5702100000000002E-2"/>
        </c:manualLayout>
      </c:layout>
      <c:overlay val="1"/>
      <c:spPr>
        <a:noFill/>
        <a:ln w="12700" cap="flat">
          <a:noFill/>
          <a:miter lim="400000"/>
        </a:ln>
        <a:effectLst/>
      </c:spPr>
      <c:txPr>
        <a:bodyPr rot="0"/>
        <a:lstStyle/>
        <a:p>
          <a:pPr>
            <a:defRPr sz="1800" b="1"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2777700000000001"/>
          <c:y val="0.10441"/>
          <c:w val="0.58807900000000002"/>
          <c:h val="0.88309000000000004"/>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40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38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yerləşdirilib</c:v>
                </c:pt>
                <c:pt idx="1">
                  <c:v>İnformasiya yerləşdirilməyib</c:v>
                </c:pt>
              </c:strCache>
            </c:strRef>
          </c:cat>
          <c:val>
            <c:numRef>
              <c:f>Sheet1!$B$2:$C$2</c:f>
              <c:numCache>
                <c:formatCode>General</c:formatCode>
                <c:ptCount val="2"/>
                <c:pt idx="0">
                  <c:v>308</c:v>
                </c:pt>
                <c:pt idx="1">
                  <c:v>813</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t"/>
      <c:layout>
        <c:manualLayout>
          <c:xMode val="edge"/>
          <c:yMode val="edge"/>
          <c:x val="0"/>
          <c:y val="0"/>
          <c:w val="1"/>
          <c:h val="6.7436300000000005E-2"/>
        </c:manualLayout>
      </c:layout>
      <c:overlay val="1"/>
      <c:spPr>
        <a:noFill/>
        <a:ln w="12700" cap="flat">
          <a:noFill/>
          <a:miter lim="400000"/>
        </a:ln>
        <a:effectLst/>
      </c:spPr>
      <c:txPr>
        <a:bodyPr rot="0"/>
        <a:lstStyle/>
        <a:p>
          <a:pPr>
            <a:defRPr sz="36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62"/>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9520899999999999"/>
          <c:y val="0.153775"/>
          <c:w val="0.61214599999999997"/>
          <c:h val="0.83372500000000005"/>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46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38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yerləşdirilib</c:v>
                </c:pt>
                <c:pt idx="1">
                  <c:v>İnformasiya yerləşdirilməyib</c:v>
                </c:pt>
              </c:strCache>
            </c:strRef>
          </c:cat>
          <c:val>
            <c:numRef>
              <c:f>Sheet1!$B$2:$C$2</c:f>
              <c:numCache>
                <c:formatCode>General</c:formatCode>
                <c:ptCount val="2"/>
                <c:pt idx="0">
                  <c:v>308</c:v>
                </c:pt>
                <c:pt idx="1">
                  <c:v>813</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t"/>
      <c:layout>
        <c:manualLayout>
          <c:xMode val="edge"/>
          <c:yMode val="edge"/>
          <c:x val="0"/>
          <c:y val="0"/>
          <c:w val="1"/>
          <c:h val="6.0240099999999998E-2"/>
        </c:manualLayout>
      </c:layout>
      <c:overlay val="1"/>
      <c:spPr>
        <a:noFill/>
        <a:ln w="12700" cap="flat">
          <a:noFill/>
          <a:miter lim="400000"/>
        </a:ln>
        <a:effectLst/>
      </c:spPr>
      <c:txPr>
        <a:bodyPr rot="0"/>
        <a:lstStyle/>
        <a:p>
          <a:pPr>
            <a:defRPr sz="30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8783900000000001"/>
          <c:y val="7.2391200000000003E-2"/>
          <c:w val="0.55408599999999997"/>
          <c:h val="0.91510899999999995"/>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45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39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yerləşdirilib</c:v>
                </c:pt>
                <c:pt idx="1">
                  <c:v>İnformasiya yerləşdirilməyib</c:v>
                </c:pt>
              </c:strCache>
            </c:strRef>
          </c:cat>
          <c:val>
            <c:numRef>
              <c:f>Sheet1!$B$2:$C$2</c:f>
              <c:numCache>
                <c:formatCode>General</c:formatCode>
                <c:ptCount val="2"/>
                <c:pt idx="0">
                  <c:v>487</c:v>
                </c:pt>
                <c:pt idx="1">
                  <c:v>1283</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t"/>
      <c:layout>
        <c:manualLayout>
          <c:xMode val="edge"/>
          <c:yMode val="edge"/>
          <c:x val="0"/>
          <c:y val="0"/>
          <c:w val="1"/>
          <c:h val="6.6483799999999996E-2"/>
        </c:manualLayout>
      </c:layout>
      <c:overlay val="1"/>
      <c:spPr>
        <a:noFill/>
        <a:ln w="12700" cap="flat">
          <a:noFill/>
          <a:miter lim="400000"/>
        </a:ln>
        <a:effectLst/>
      </c:spPr>
      <c:txPr>
        <a:bodyPr rot="0"/>
        <a:lstStyle/>
        <a:p>
          <a:pPr>
            <a:defRPr sz="36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52"/>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7393699999999999"/>
          <c:y val="8.8636900000000005E-2"/>
          <c:w val="0.678813"/>
          <c:h val="0.89886299999999997"/>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43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44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yerləşdirilib</c:v>
                </c:pt>
                <c:pt idx="1">
                  <c:v>İnformasiya mövcud deyil</c:v>
                </c:pt>
              </c:strCache>
            </c:strRef>
          </c:cat>
          <c:val>
            <c:numRef>
              <c:f>Sheet1!$B$2:$C$2</c:f>
              <c:numCache>
                <c:formatCode>General</c:formatCode>
                <c:ptCount val="2"/>
                <c:pt idx="0">
                  <c:v>488</c:v>
                </c:pt>
                <c:pt idx="1">
                  <c:v>1223</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6.2279099999999997E-2"/>
        </c:manualLayout>
      </c:layout>
      <c:overlay val="1"/>
      <c:spPr>
        <a:noFill/>
        <a:ln w="12700" cap="flat">
          <a:noFill/>
          <a:miter lim="400000"/>
        </a:ln>
        <a:effectLst/>
      </c:spPr>
      <c:txPr>
        <a:bodyPr rot="0"/>
        <a:lstStyle/>
        <a:p>
          <a:pPr>
            <a:defRPr sz="33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69"/>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0037199999999998E-3"/>
          <c:y val="2.0889700000000001E-2"/>
          <c:w val="0.73036400000000001"/>
          <c:h val="0.96660999999999997"/>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48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41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yerləşdirilib</c:v>
                </c:pt>
                <c:pt idx="1">
                  <c:v>İnformasiya yerləşdirilməyib</c:v>
                </c:pt>
              </c:strCache>
            </c:strRef>
          </c:cat>
          <c:val>
            <c:numRef>
              <c:f>Sheet1!$B$2:$C$2</c:f>
              <c:numCache>
                <c:formatCode>General</c:formatCode>
                <c:ptCount val="2"/>
                <c:pt idx="0">
                  <c:v>218</c:v>
                </c:pt>
                <c:pt idx="1">
                  <c:v>844</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7.0708999999999994E-2"/>
        </c:manualLayout>
      </c:layout>
      <c:overlay val="1"/>
      <c:spPr>
        <a:noFill/>
        <a:ln w="12700" cap="flat">
          <a:noFill/>
          <a:miter lim="400000"/>
        </a:ln>
        <a:effectLst/>
      </c:spPr>
      <c:txPr>
        <a:bodyPr rot="0"/>
        <a:lstStyle/>
        <a:p>
          <a:pPr>
            <a:defRPr sz="39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679399999999999"/>
          <c:y val="2.8021600000000001E-2"/>
          <c:w val="0.690438"/>
          <c:h val="0.95947800000000005"/>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50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46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yerləşdirilib</c:v>
                </c:pt>
                <c:pt idx="1">
                  <c:v>İnformasiya yerləşdirilməyib</c:v>
                </c:pt>
              </c:strCache>
            </c:strRef>
          </c:cat>
          <c:val>
            <c:numRef>
              <c:f>Sheet1!$B$2:$C$2</c:f>
              <c:numCache>
                <c:formatCode>General</c:formatCode>
                <c:ptCount val="2"/>
                <c:pt idx="0">
                  <c:v>421</c:v>
                </c:pt>
                <c:pt idx="1">
                  <c:v>759</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7.0685600000000001E-2"/>
        </c:manualLayout>
      </c:layout>
      <c:overlay val="1"/>
      <c:spPr>
        <a:noFill/>
        <a:ln w="12700" cap="flat">
          <a:noFill/>
          <a:miter lim="400000"/>
        </a:ln>
        <a:effectLst/>
      </c:spPr>
      <c:txPr>
        <a:bodyPr rot="0"/>
        <a:lstStyle/>
        <a:p>
          <a:pPr>
            <a:defRPr sz="35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335999999999999"/>
          <c:y val="3.9213499999999998E-2"/>
          <c:w val="0.68904500000000002"/>
          <c:h val="0.94828599999999996"/>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47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41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mövcuddur</c:v>
                </c:pt>
                <c:pt idx="1">
                  <c:v>İnformasiya yoxdur</c:v>
                </c:pt>
              </c:strCache>
            </c:strRef>
          </c:cat>
          <c:val>
            <c:numRef>
              <c:f>Sheet1!$B$2:$C$2</c:f>
              <c:numCache>
                <c:formatCode>General</c:formatCode>
                <c:ptCount val="2"/>
                <c:pt idx="0">
                  <c:v>385</c:v>
                </c:pt>
                <c:pt idx="1">
                  <c:v>972</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7.2355799999999998E-2"/>
        </c:manualLayout>
      </c:layout>
      <c:overlay val="1"/>
      <c:spPr>
        <a:noFill/>
        <a:ln w="12700" cap="flat">
          <a:noFill/>
          <a:miter lim="400000"/>
        </a:ln>
        <a:effectLst/>
      </c:spPr>
      <c:txPr>
        <a:bodyPr rot="0"/>
        <a:lstStyle/>
        <a:p>
          <a:pPr>
            <a:defRPr sz="35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view3D>
      <c:rotX val="80"/>
      <c:hPercent val="55"/>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889"/>
          <c:y val="3.8515199999999999E-2"/>
          <c:w val="0.76222000000000001"/>
          <c:h val="0.94898499999999997"/>
        </c:manualLayout>
      </c:layout>
      <c:pie3DChart>
        <c:varyColors val="0"/>
        <c:ser>
          <c:idx val="0"/>
          <c:order val="0"/>
          <c:tx>
            <c:strRef>
              <c:f>Sheet1!$A$2</c:f>
              <c:strCache>
                <c:ptCount val="1"/>
                <c:pt idx="0">
                  <c:v>Bölge 1</c:v>
                </c:pt>
              </c:strCache>
            </c:strRef>
          </c:tx>
          <c:spPr>
            <a:solidFill>
              <a:srgbClr val="4472C4"/>
            </a:solidFill>
            <a:ln w="6350" cap="flat">
              <a:noFill/>
              <a:prstDash val="solid"/>
              <a:miter lim="800000"/>
            </a:ln>
            <a:effectLst/>
            <a:sp3d prstMaterial="matte"/>
          </c:spPr>
          <c:dPt>
            <c:idx val="0"/>
            <c:bubble3D val="0"/>
          </c:dPt>
          <c:dPt>
            <c:idx val="1"/>
            <c:bubble3D val="0"/>
            <c:spPr>
              <a:solidFill>
                <a:srgbClr val="ED7D31"/>
              </a:solidFill>
              <a:ln w="6350" cap="flat">
                <a:noFill/>
                <a:prstDash val="solid"/>
                <a:miter lim="800000"/>
              </a:ln>
              <a:effectLst/>
              <a:sp3d prstMaterial="matte"/>
            </c:spPr>
          </c:dPt>
          <c:dLbls>
            <c:dLbl>
              <c:idx val="1"/>
              <c:numFmt formatCode="#,##0.00%" sourceLinked="0"/>
              <c:spPr/>
              <c:txPr>
                <a:bodyPr/>
                <a:lstStyle/>
                <a:p>
                  <a:pPr>
                    <a:defRPr sz="5000" b="0" i="0" u="none" strike="noStrike">
                      <a:solidFill>
                        <a:srgbClr val="000000"/>
                      </a:solidFill>
                      <a:latin typeface="Calibri"/>
                    </a:defRPr>
                  </a:pPr>
                  <a:endParaRPr lang="ru-RU"/>
                </a:p>
              </c:txPr>
              <c:dLblPos val="ctr"/>
              <c:showLegendKey val="0"/>
              <c:showVal val="0"/>
              <c:showCatName val="0"/>
              <c:showSerName val="0"/>
              <c:showPercent val="1"/>
              <c:showBubbleSize val="0"/>
            </c:dLbl>
            <c:numFmt formatCode="#,##0.00%" sourceLinked="0"/>
            <c:txPr>
              <a:bodyPr/>
              <a:lstStyle/>
              <a:p>
                <a:pPr>
                  <a:defRPr sz="4000" b="0" i="0" u="none" strike="noStrike">
                    <a:solidFill>
                      <a:srgbClr val="000000"/>
                    </a:solidFill>
                    <a:latin typeface="Calibri"/>
                  </a:defRPr>
                </a:pPr>
                <a:endParaRPr lang="ru-RU"/>
              </a:p>
            </c:txPr>
            <c:dLblPos val="ctr"/>
            <c:showLegendKey val="0"/>
            <c:showVal val="0"/>
            <c:showCatName val="0"/>
            <c:showSerName val="0"/>
            <c:showPercent val="1"/>
            <c:showBubbleSize val="0"/>
            <c:showLeaderLines val="0"/>
          </c:dLbls>
          <c:cat>
            <c:strRef>
              <c:f>Sheet1!$B$1:$C$1</c:f>
              <c:strCache>
                <c:ptCount val="2"/>
                <c:pt idx="0">
                  <c:v>informasiya mövcuddur</c:v>
                </c:pt>
                <c:pt idx="1">
                  <c:v>İnformasiya yoxdur</c:v>
                </c:pt>
              </c:strCache>
            </c:strRef>
          </c:cat>
          <c:val>
            <c:numRef>
              <c:f>Sheet1!$B$2:$C$2</c:f>
              <c:numCache>
                <c:formatCode>General</c:formatCode>
                <c:ptCount val="2"/>
                <c:pt idx="0">
                  <c:v>47</c:v>
                </c:pt>
                <c:pt idx="1">
                  <c:v>720</c:v>
                </c:pt>
              </c:numCache>
            </c:numRef>
          </c:val>
        </c:ser>
        <c:dLbls>
          <c:showLegendKey val="0"/>
          <c:showVal val="0"/>
          <c:showCatName val="0"/>
          <c:showSerName val="0"/>
          <c:showPercent val="0"/>
          <c:showBubbleSize val="0"/>
          <c:showLeaderLines val="0"/>
        </c:dLbls>
      </c:pie3DChart>
      <c:spPr>
        <a:solidFill>
          <a:srgbClr val="FFFFFF"/>
        </a:solidFill>
        <a:ln w="12700" cap="flat">
          <a:noFill/>
          <a:miter lim="400000"/>
        </a:ln>
        <a:effectLst/>
      </c:spPr>
    </c:plotArea>
    <c:legend>
      <c:legendPos val="r"/>
      <c:layout>
        <c:manualLayout>
          <c:xMode val="edge"/>
          <c:yMode val="edge"/>
          <c:x val="0"/>
          <c:y val="0"/>
          <c:w val="1"/>
          <c:h val="7.5534400000000002E-2"/>
        </c:manualLayout>
      </c:layout>
      <c:overlay val="1"/>
      <c:spPr>
        <a:noFill/>
        <a:ln w="12700" cap="flat">
          <a:noFill/>
          <a:miter lim="400000"/>
        </a:ln>
        <a:effectLst/>
      </c:spPr>
      <c:txPr>
        <a:bodyPr rot="0"/>
        <a:lstStyle/>
        <a:p>
          <a:pPr>
            <a:defRPr sz="37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miter lim="800000"/>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33192384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aşlık">
    <p:spTree>
      <p:nvGrpSpPr>
        <p:cNvPr id="1" name=""/>
        <p:cNvGrpSpPr/>
        <p:nvPr/>
      </p:nvGrpSpPr>
      <p:grpSpPr>
        <a:xfrm>
          <a:off x="0" y="0"/>
          <a:ext cx="0" cy="0"/>
          <a:chOff x="0" y="0"/>
          <a:chExt cx="0" cy="0"/>
        </a:xfrm>
      </p:grpSpPr>
      <p:sp>
        <p:nvSpPr>
          <p:cNvPr id="11" name="Yazar ve Tarih"/>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Yazar ve Tarih</a:t>
            </a:r>
          </a:p>
        </p:txBody>
      </p:sp>
      <p:sp>
        <p:nvSpPr>
          <p:cNvPr id="12" name="Sunu Başlığı"/>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Sunu Başlığı</a:t>
            </a:r>
          </a:p>
        </p:txBody>
      </p:sp>
      <p:sp>
        <p:nvSpPr>
          <p:cNvPr id="13" name="Gövde Düzeyi Bir…"/>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Sunu Alt Başlığı</a:t>
            </a:r>
          </a:p>
          <a:p>
            <a:pPr lvl="1"/>
            <a:endParaRPr/>
          </a:p>
          <a:p>
            <a:pPr lvl="2"/>
            <a:endParaRPr/>
          </a:p>
          <a:p>
            <a:pPr lvl="3"/>
            <a:endParaRPr/>
          </a:p>
          <a:p>
            <a:pPr lvl="4"/>
            <a:endParaRPr/>
          </a:p>
        </p:txBody>
      </p:sp>
      <p:sp>
        <p:nvSpPr>
          <p:cNvPr id="14"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Rapor">
    <p:spTree>
      <p:nvGrpSpPr>
        <p:cNvPr id="1" name=""/>
        <p:cNvGrpSpPr/>
        <p:nvPr/>
      </p:nvGrpSpPr>
      <p:grpSpPr>
        <a:xfrm>
          <a:off x="0" y="0"/>
          <a:ext cx="0" cy="0"/>
          <a:chOff x="0" y="0"/>
          <a:chExt cx="0" cy="0"/>
        </a:xfrm>
      </p:grpSpPr>
      <p:sp>
        <p:nvSpPr>
          <p:cNvPr id="98" name="Gövde Düzeyi Bir…"/>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Rapor</a:t>
            </a:r>
          </a:p>
          <a:p>
            <a:pPr lvl="1"/>
            <a:endParaRPr/>
          </a:p>
          <a:p>
            <a:pPr lvl="2"/>
            <a:endParaRPr/>
          </a:p>
          <a:p>
            <a:pPr lvl="3"/>
            <a:endParaRPr/>
          </a:p>
          <a:p>
            <a:pPr lvl="4"/>
            <a:endParaRPr/>
          </a:p>
        </p:txBody>
      </p:sp>
      <p:sp>
        <p:nvSpPr>
          <p:cNvPr id="99"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üyük Veri">
    <p:spTree>
      <p:nvGrpSpPr>
        <p:cNvPr id="1" name=""/>
        <p:cNvGrpSpPr/>
        <p:nvPr/>
      </p:nvGrpSpPr>
      <p:grpSpPr>
        <a:xfrm>
          <a:off x="0" y="0"/>
          <a:ext cx="0" cy="0"/>
          <a:chOff x="0" y="0"/>
          <a:chExt cx="0" cy="0"/>
        </a:xfrm>
      </p:grpSpPr>
      <p:sp>
        <p:nvSpPr>
          <p:cNvPr id="106" name="Veri bilgisi"/>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Veri bilgisi</a:t>
            </a:r>
          </a:p>
        </p:txBody>
      </p:sp>
      <p:sp>
        <p:nvSpPr>
          <p:cNvPr id="107" name="Gövde Düzeyi Bir…"/>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Alıntı">
    <p:spTree>
      <p:nvGrpSpPr>
        <p:cNvPr id="1" name=""/>
        <p:cNvGrpSpPr/>
        <p:nvPr/>
      </p:nvGrpSpPr>
      <p:grpSpPr>
        <a:xfrm>
          <a:off x="0" y="0"/>
          <a:ext cx="0" cy="0"/>
          <a:chOff x="0" y="0"/>
          <a:chExt cx="0" cy="0"/>
        </a:xfrm>
      </p:grpSpPr>
      <p:sp>
        <p:nvSpPr>
          <p:cNvPr id="115" name="İsim"/>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İsim</a:t>
            </a:r>
          </a:p>
        </p:txBody>
      </p:sp>
      <p:sp>
        <p:nvSpPr>
          <p:cNvPr id="116" name="Gövde Düzeyi Bir…"/>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“Ünlü Alıntı”</a:t>
            </a:r>
          </a:p>
          <a:p>
            <a:pPr lvl="1"/>
            <a:endParaRPr/>
          </a:p>
          <a:p>
            <a:pPr lvl="2"/>
            <a:endParaRPr/>
          </a:p>
          <a:p>
            <a:pPr lvl="3"/>
            <a:endParaRPr/>
          </a:p>
          <a:p>
            <a:pPr lvl="4"/>
            <a:endParaRPr/>
          </a:p>
        </p:txBody>
      </p:sp>
      <p:sp>
        <p:nvSpPr>
          <p:cNvPr id="117"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Fotoğraf - 3 Yukarı">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ğraf">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oş">
    <p:spTree>
      <p:nvGrpSpPr>
        <p:cNvPr id="1" name=""/>
        <p:cNvGrpSpPr/>
        <p:nvPr/>
      </p:nvGrpSpPr>
      <p:grpSpPr>
        <a:xfrm>
          <a:off x="0" y="0"/>
          <a:ext cx="0" cy="0"/>
          <a:chOff x="0" y="0"/>
          <a:chExt cx="0" cy="0"/>
        </a:xfrm>
      </p:grpSpPr>
      <p:sp>
        <p:nvSpPr>
          <p:cNvPr id="142"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aşlık ve Fotoğraf">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Sunu Başlığı"/>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Sunu Başlığı</a:t>
            </a:r>
          </a:p>
        </p:txBody>
      </p:sp>
      <p:sp>
        <p:nvSpPr>
          <p:cNvPr id="23" name="Gövde Düzeyi Bir…"/>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Sunu Alt Başlığı</a:t>
            </a:r>
          </a:p>
          <a:p>
            <a:pPr lvl="1"/>
            <a:endParaRPr/>
          </a:p>
          <a:p>
            <a:pPr lvl="2"/>
            <a:endParaRPr/>
          </a:p>
          <a:p>
            <a:pPr lvl="3"/>
            <a:endParaRPr/>
          </a:p>
          <a:p>
            <a:pPr lvl="4"/>
            <a:endParaRPr/>
          </a:p>
        </p:txBody>
      </p:sp>
      <p:sp>
        <p:nvSpPr>
          <p:cNvPr id="24" name="Yazar ve Tarih"/>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Yazar ve Tarih</a:t>
            </a:r>
          </a:p>
        </p:txBody>
      </p:sp>
      <p:sp>
        <p:nvSpPr>
          <p:cNvPr id="25" name="Slayt Numarası"/>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lternatif Başlık ve Fotoğraf">
    <p:spTree>
      <p:nvGrpSpPr>
        <p:cNvPr id="1" name=""/>
        <p:cNvGrpSpPr/>
        <p:nvPr/>
      </p:nvGrpSpPr>
      <p:grpSpPr>
        <a:xfrm>
          <a:off x="0" y="0"/>
          <a:ext cx="0" cy="0"/>
          <a:chOff x="0" y="0"/>
          <a:chExt cx="0" cy="0"/>
        </a:xfrm>
      </p:grpSpPr>
      <p:sp>
        <p:nvSpPr>
          <p:cNvPr id="32" name="Slayt Başlığı"/>
          <p:cNvSpPr txBox="1">
            <a:spLocks noGrp="1"/>
          </p:cNvSpPr>
          <p:nvPr>
            <p:ph type="title" hasCustomPrompt="1"/>
          </p:nvPr>
        </p:nvSpPr>
        <p:spPr>
          <a:xfrm>
            <a:off x="1215495" y="4585102"/>
            <a:ext cx="9757338" cy="2540001"/>
          </a:xfrm>
          <a:prstGeom prst="rect">
            <a:avLst/>
          </a:prstGeom>
        </p:spPr>
        <p:txBody>
          <a:bodyPr anchor="b"/>
          <a:lstStyle/>
          <a:p>
            <a:r>
              <a:t>Slayt Başlığı</a:t>
            </a:r>
          </a:p>
        </p:txBody>
      </p:sp>
      <p:sp>
        <p:nvSpPr>
          <p:cNvPr id="33" name="Görüntü"/>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Gövde Düzeyi Bir…"/>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Slayt Alt Başlığı</a:t>
            </a:r>
          </a:p>
          <a:p>
            <a:pPr lvl="1"/>
            <a:endParaRPr/>
          </a:p>
          <a:p>
            <a:pPr lvl="2"/>
            <a:endParaRPr/>
          </a:p>
          <a:p>
            <a:pPr lvl="3"/>
            <a:endParaRPr/>
          </a:p>
          <a:p>
            <a:pPr lvl="4"/>
            <a:endParaRPr/>
          </a:p>
        </p:txBody>
      </p:sp>
      <p:sp>
        <p:nvSpPr>
          <p:cNvPr id="35"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aşlık ve Madde İşaretleri">
    <p:spTree>
      <p:nvGrpSpPr>
        <p:cNvPr id="1" name=""/>
        <p:cNvGrpSpPr/>
        <p:nvPr/>
      </p:nvGrpSpPr>
      <p:grpSpPr>
        <a:xfrm>
          <a:off x="0" y="0"/>
          <a:ext cx="0" cy="0"/>
          <a:chOff x="0" y="0"/>
          <a:chExt cx="0" cy="0"/>
        </a:xfrm>
      </p:grpSpPr>
      <p:sp>
        <p:nvSpPr>
          <p:cNvPr id="42" name="Slayt Başlığı"/>
          <p:cNvSpPr txBox="1">
            <a:spLocks noGrp="1"/>
          </p:cNvSpPr>
          <p:nvPr>
            <p:ph type="title" hasCustomPrompt="1"/>
          </p:nvPr>
        </p:nvSpPr>
        <p:spPr>
          <a:prstGeom prst="rect">
            <a:avLst/>
          </a:prstGeom>
        </p:spPr>
        <p:txBody>
          <a:bodyPr/>
          <a:lstStyle/>
          <a:p>
            <a:r>
              <a:t>Slayt Başlığı</a:t>
            </a:r>
          </a:p>
        </p:txBody>
      </p:sp>
      <p:sp>
        <p:nvSpPr>
          <p:cNvPr id="43" name="Gövde Düzeyi Bir…"/>
          <p:cNvSpPr txBox="1">
            <a:spLocks noGrp="1"/>
          </p:cNvSpPr>
          <p:nvPr>
            <p:ph type="body" idx="1" hasCustomPrompt="1"/>
          </p:nvPr>
        </p:nvSpPr>
        <p:spPr>
          <a:prstGeom prst="rect">
            <a:avLst/>
          </a:prstGeom>
        </p:spPr>
        <p:txBody>
          <a:bodyPr/>
          <a:lstStyle/>
          <a:p>
            <a:r>
              <a:t>Slayt madde işareti metni</a:t>
            </a:r>
          </a:p>
          <a:p>
            <a:pPr lvl="1"/>
            <a:endParaRPr/>
          </a:p>
          <a:p>
            <a:pPr lvl="2"/>
            <a:endParaRPr/>
          </a:p>
          <a:p>
            <a:pPr lvl="3"/>
            <a:endParaRPr/>
          </a:p>
          <a:p>
            <a:pPr lvl="4"/>
            <a:endParaRPr/>
          </a:p>
        </p:txBody>
      </p:sp>
      <p:sp>
        <p:nvSpPr>
          <p:cNvPr id="44" name="Slayt Alt Başlığı"/>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Slayt Alt Başlığı</a:t>
            </a:r>
          </a:p>
        </p:txBody>
      </p:sp>
      <p:sp>
        <p:nvSpPr>
          <p:cNvPr id="45"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Madde İşaretleri">
    <p:spTree>
      <p:nvGrpSpPr>
        <p:cNvPr id="1" name=""/>
        <p:cNvGrpSpPr/>
        <p:nvPr/>
      </p:nvGrpSpPr>
      <p:grpSpPr>
        <a:xfrm>
          <a:off x="0" y="0"/>
          <a:ext cx="0" cy="0"/>
          <a:chOff x="0" y="0"/>
          <a:chExt cx="0" cy="0"/>
        </a:xfrm>
      </p:grpSpPr>
      <p:sp>
        <p:nvSpPr>
          <p:cNvPr id="52" name="Gövde Düzeyi Bir…"/>
          <p:cNvSpPr txBox="1">
            <a:spLocks noGrp="1"/>
          </p:cNvSpPr>
          <p:nvPr>
            <p:ph type="body" idx="1" hasCustomPrompt="1"/>
          </p:nvPr>
        </p:nvSpPr>
        <p:spPr>
          <a:xfrm>
            <a:off x="1219200" y="4013200"/>
            <a:ext cx="21945600" cy="8487148"/>
          </a:xfrm>
          <a:prstGeom prst="rect">
            <a:avLst/>
          </a:prstGeom>
        </p:spPr>
        <p:txBody>
          <a:bodyPr numCol="2" spcCol="2558384"/>
          <a:lstStyle/>
          <a:p>
            <a:r>
              <a:t>Slayt madde işareti metni</a:t>
            </a:r>
          </a:p>
          <a:p>
            <a:pPr lvl="1"/>
            <a:endParaRPr/>
          </a:p>
          <a:p>
            <a:pPr lvl="2"/>
            <a:endParaRPr/>
          </a:p>
          <a:p>
            <a:pPr lvl="3"/>
            <a:endParaRPr/>
          </a:p>
          <a:p>
            <a:pPr lvl="4"/>
            <a:endParaRPr/>
          </a:p>
        </p:txBody>
      </p:sp>
      <p:sp>
        <p:nvSpPr>
          <p:cNvPr id="53"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aşlık, Madde İşaretleri ve Fotoğraf">
    <p:spTree>
      <p:nvGrpSpPr>
        <p:cNvPr id="1" name=""/>
        <p:cNvGrpSpPr/>
        <p:nvPr/>
      </p:nvGrpSpPr>
      <p:grpSpPr>
        <a:xfrm>
          <a:off x="0" y="0"/>
          <a:ext cx="0" cy="0"/>
          <a:chOff x="0" y="0"/>
          <a:chExt cx="0" cy="0"/>
        </a:xfrm>
      </p:grpSpPr>
      <p:sp>
        <p:nvSpPr>
          <p:cNvPr id="60" name="Slayt Başlığı"/>
          <p:cNvSpPr txBox="1">
            <a:spLocks noGrp="1"/>
          </p:cNvSpPr>
          <p:nvPr>
            <p:ph type="title" hasCustomPrompt="1"/>
          </p:nvPr>
        </p:nvSpPr>
        <p:spPr>
          <a:xfrm>
            <a:off x="1219200" y="774700"/>
            <a:ext cx="9753600" cy="1600200"/>
          </a:xfrm>
          <a:prstGeom prst="rect">
            <a:avLst/>
          </a:prstGeom>
        </p:spPr>
        <p:txBody>
          <a:bodyPr/>
          <a:lstStyle/>
          <a:p>
            <a:r>
              <a:t>Slayt Başlığı</a:t>
            </a:r>
          </a:p>
        </p:txBody>
      </p:sp>
      <p:sp>
        <p:nvSpPr>
          <p:cNvPr id="61" name="Görüntü"/>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ayt Alt Başlığı"/>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Slayt Alt Başlığı</a:t>
            </a:r>
          </a:p>
        </p:txBody>
      </p:sp>
      <p:sp>
        <p:nvSpPr>
          <p:cNvPr id="63" name="Gövde Düzeyi Bir…"/>
          <p:cNvSpPr txBox="1">
            <a:spLocks noGrp="1"/>
          </p:cNvSpPr>
          <p:nvPr>
            <p:ph type="body" sz="half" idx="1" hasCustomPrompt="1"/>
          </p:nvPr>
        </p:nvSpPr>
        <p:spPr>
          <a:xfrm>
            <a:off x="1219200" y="4023221"/>
            <a:ext cx="9757569" cy="8384679"/>
          </a:xfrm>
          <a:prstGeom prst="rect">
            <a:avLst/>
          </a:prstGeom>
        </p:spPr>
        <p:txBody>
          <a:bodyPr/>
          <a:lstStyle/>
          <a:p>
            <a:r>
              <a:t>Slayt madde işareti metni</a:t>
            </a:r>
          </a:p>
          <a:p>
            <a:pPr lvl="1"/>
            <a:endParaRPr/>
          </a:p>
          <a:p>
            <a:pPr lvl="2"/>
            <a:endParaRPr/>
          </a:p>
          <a:p>
            <a:pPr lvl="3"/>
            <a:endParaRPr/>
          </a:p>
          <a:p>
            <a:pPr lvl="4"/>
            <a:endParaRPr/>
          </a:p>
        </p:txBody>
      </p:sp>
      <p:sp>
        <p:nvSpPr>
          <p:cNvPr id="64" name="Slayt Numarası"/>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ölüm">
    <p:spTree>
      <p:nvGrpSpPr>
        <p:cNvPr id="1" name=""/>
        <p:cNvGrpSpPr/>
        <p:nvPr/>
      </p:nvGrpSpPr>
      <p:grpSpPr>
        <a:xfrm>
          <a:off x="0" y="0"/>
          <a:ext cx="0" cy="0"/>
          <a:chOff x="0" y="0"/>
          <a:chExt cx="0" cy="0"/>
        </a:xfrm>
      </p:grpSpPr>
      <p:sp>
        <p:nvSpPr>
          <p:cNvPr id="71" name="Bölüm Başlığı"/>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Bölüm Başlığı</a:t>
            </a:r>
          </a:p>
        </p:txBody>
      </p:sp>
      <p:sp>
        <p:nvSpPr>
          <p:cNvPr id="72"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Yalnızca Başlık">
    <p:spTree>
      <p:nvGrpSpPr>
        <p:cNvPr id="1" name=""/>
        <p:cNvGrpSpPr/>
        <p:nvPr/>
      </p:nvGrpSpPr>
      <p:grpSpPr>
        <a:xfrm>
          <a:off x="0" y="0"/>
          <a:ext cx="0" cy="0"/>
          <a:chOff x="0" y="0"/>
          <a:chExt cx="0" cy="0"/>
        </a:xfrm>
      </p:grpSpPr>
      <p:sp>
        <p:nvSpPr>
          <p:cNvPr id="79" name="Slayt Başlığı"/>
          <p:cNvSpPr txBox="1">
            <a:spLocks noGrp="1"/>
          </p:cNvSpPr>
          <p:nvPr>
            <p:ph type="title" hasCustomPrompt="1"/>
          </p:nvPr>
        </p:nvSpPr>
        <p:spPr>
          <a:prstGeom prst="rect">
            <a:avLst/>
          </a:prstGeom>
        </p:spPr>
        <p:txBody>
          <a:bodyPr/>
          <a:lstStyle/>
          <a:p>
            <a:r>
              <a:t>Slayt Başlığı</a:t>
            </a:r>
          </a:p>
        </p:txBody>
      </p:sp>
      <p:sp>
        <p:nvSpPr>
          <p:cNvPr id="80" name="Slayt Alt Başlığı"/>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Slayt Alt Başlığı</a:t>
            </a:r>
          </a:p>
        </p:txBody>
      </p:sp>
      <p:sp>
        <p:nvSpPr>
          <p:cNvPr id="81"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janda">
    <p:spTree>
      <p:nvGrpSpPr>
        <p:cNvPr id="1" name=""/>
        <p:cNvGrpSpPr/>
        <p:nvPr/>
      </p:nvGrpSpPr>
      <p:grpSpPr>
        <a:xfrm>
          <a:off x="0" y="0"/>
          <a:ext cx="0" cy="0"/>
          <a:chOff x="0" y="0"/>
          <a:chExt cx="0" cy="0"/>
        </a:xfrm>
      </p:grpSpPr>
      <p:sp>
        <p:nvSpPr>
          <p:cNvPr id="88" name="Ajanda Başlığı"/>
          <p:cNvSpPr txBox="1">
            <a:spLocks noGrp="1"/>
          </p:cNvSpPr>
          <p:nvPr>
            <p:ph type="title" hasCustomPrompt="1"/>
          </p:nvPr>
        </p:nvSpPr>
        <p:spPr>
          <a:prstGeom prst="rect">
            <a:avLst/>
          </a:prstGeom>
        </p:spPr>
        <p:txBody>
          <a:bodyPr/>
          <a:lstStyle/>
          <a:p>
            <a:r>
              <a:t>Ajanda Başlığı</a:t>
            </a:r>
          </a:p>
        </p:txBody>
      </p:sp>
      <p:sp>
        <p:nvSpPr>
          <p:cNvPr id="89" name="Gövde Düzeyi Bir…"/>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Ajanda Konuları</a:t>
            </a:r>
          </a:p>
          <a:p>
            <a:pPr lvl="1"/>
            <a:endParaRPr/>
          </a:p>
          <a:p>
            <a:pPr lvl="2"/>
            <a:endParaRPr/>
          </a:p>
          <a:p>
            <a:pPr lvl="3"/>
            <a:endParaRPr/>
          </a:p>
          <a:p>
            <a:pPr lvl="4"/>
            <a:endParaRPr/>
          </a:p>
        </p:txBody>
      </p:sp>
      <p:sp>
        <p:nvSpPr>
          <p:cNvPr id="90" name="Ajanda Alt Başlığı"/>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Ajanda Alt Başlığı</a:t>
            </a:r>
          </a:p>
        </p:txBody>
      </p:sp>
      <p:sp>
        <p:nvSpPr>
          <p:cNvPr id="91" name="Slayt Numarası"/>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ayt Başlığı"/>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Slayt Başlığı</a:t>
            </a:r>
          </a:p>
        </p:txBody>
      </p:sp>
      <p:sp>
        <p:nvSpPr>
          <p:cNvPr id="3" name="Gövde Düzeyi Bir…"/>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Slayt madde işareti metni</a:t>
            </a:r>
          </a:p>
          <a:p>
            <a:pPr lvl="1"/>
            <a:endParaRPr/>
          </a:p>
          <a:p>
            <a:pPr lvl="2"/>
            <a:endParaRPr/>
          </a:p>
          <a:p>
            <a:pPr lvl="3"/>
            <a:endParaRPr/>
          </a:p>
          <a:p>
            <a:pPr lvl="4"/>
            <a:endParaRPr/>
          </a:p>
        </p:txBody>
      </p:sp>
      <p:sp>
        <p:nvSpPr>
          <p:cNvPr id="4" name="Slayt Numarası"/>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www.scwra.gov.az" TargetMode="External"/><Relationship Id="rId3" Type="http://schemas.openxmlformats.org/officeDocument/2006/relationships/hyperlink" Target="http://www.azstat.org" TargetMode="External"/><Relationship Id="rId7" Type="http://schemas.openxmlformats.org/officeDocument/2006/relationships/hyperlink" Target="http://www.scfwca.gov.az" TargetMode="External"/><Relationship Id="rId2" Type="http://schemas.openxmlformats.org/officeDocument/2006/relationships/hyperlink" Target="http://www.customs.gov.az" TargetMode="External"/><Relationship Id="rId1" Type="http://schemas.openxmlformats.org/officeDocument/2006/relationships/slideLayout" Target="../slideLayouts/slideLayout4.xml"/><Relationship Id="rId6" Type="http://schemas.openxmlformats.org/officeDocument/2006/relationships/hyperlink" Target="http://www.diaspora.gov.az" TargetMode="External"/><Relationship Id="rId5" Type="http://schemas.openxmlformats.org/officeDocument/2006/relationships/hyperlink" Target="http://www.refugee.gov.az" TargetMode="External"/><Relationship Id="rId4" Type="http://schemas.openxmlformats.org/officeDocument/2006/relationships/hyperlink" Target="http://www.arxkom.gov.az" TargetMode="Externa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www.mns.gov.az" TargetMode="External"/><Relationship Id="rId13" Type="http://schemas.openxmlformats.org/officeDocument/2006/relationships/hyperlink" Target="http://www.dmx.gov.az" TargetMode="External"/><Relationship Id="rId3" Type="http://schemas.openxmlformats.org/officeDocument/2006/relationships/hyperlink" Target="http://www.taxes.gov.az" TargetMode="External"/><Relationship Id="rId7" Type="http://schemas.openxmlformats.org/officeDocument/2006/relationships/hyperlink" Target="http://www.dsx.gov.az" TargetMode="External"/><Relationship Id="rId12" Type="http://schemas.openxmlformats.org/officeDocument/2006/relationships/hyperlink" Target="http://www.dynx.fhn.gov.az" TargetMode="External"/><Relationship Id="rId2" Type="http://schemas.openxmlformats.org/officeDocument/2006/relationships/hyperlink" Target="http://www.consumer.gov.az" TargetMode="External"/><Relationship Id="rId1" Type="http://schemas.openxmlformats.org/officeDocument/2006/relationships/slideLayout" Target="../slideLayouts/slideLayout4.xml"/><Relationship Id="rId6" Type="http://schemas.openxmlformats.org/officeDocument/2006/relationships/hyperlink" Target="http://www.migration.gov.az" TargetMode="External"/><Relationship Id="rId11" Type="http://schemas.openxmlformats.org/officeDocument/2006/relationships/hyperlink" Target="http://www.dymx.fhn.gov.az" TargetMode="External"/><Relationship Id="rId5" Type="http://schemas.openxmlformats.org/officeDocument/2006/relationships/hyperlink" Target="http://www.seferberlik.gov.az" TargetMode="External"/><Relationship Id="rId10" Type="http://schemas.openxmlformats.org/officeDocument/2006/relationships/hyperlink" Target="https://meteo.az/" TargetMode="External"/><Relationship Id="rId4" Type="http://schemas.openxmlformats.org/officeDocument/2006/relationships/hyperlink" Target="http://www.emdk.gov.az" TargetMode="External"/><Relationship Id="rId9" Type="http://schemas.openxmlformats.org/officeDocument/2006/relationships/hyperlink" Target="https://cert.az" TargetMode="Externa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hyperlink" Target="http://www.tourism.gov.az" TargetMode="External"/><Relationship Id="rId13" Type="http://schemas.openxmlformats.org/officeDocument/2006/relationships/hyperlink" Target="http://www.kivdf.gov.az" TargetMode="External"/><Relationship Id="rId3" Type="http://schemas.openxmlformats.org/officeDocument/2006/relationships/hyperlink" Target="http://www.asan.gov.az" TargetMode="External"/><Relationship Id="rId7" Type="http://schemas.openxmlformats.org/officeDocument/2006/relationships/hyperlink" Target="http://www.afsa.gov.az" TargetMode="External"/><Relationship Id="rId12" Type="http://schemas.openxmlformats.org/officeDocument/2006/relationships/hyperlink" Target="https://scip.az" TargetMode="External"/><Relationship Id="rId2" Type="http://schemas.openxmlformats.org/officeDocument/2006/relationships/hyperlink" Target="https://its.gov.az" TargetMode="External"/><Relationship Id="rId16" Type="http://schemas.openxmlformats.org/officeDocument/2006/relationships/hyperlink" Target="https://mincom.gov.az/az/view/organization/34" TargetMode="External"/><Relationship Id="rId1" Type="http://schemas.openxmlformats.org/officeDocument/2006/relationships/slideLayout" Target="../slideLayouts/slideLayout4.xml"/><Relationship Id="rId6" Type="http://schemas.openxmlformats.org/officeDocument/2006/relationships/hyperlink" Target="https://www.copat.gov.az" TargetMode="External"/><Relationship Id="rId11" Type="http://schemas.openxmlformats.org/officeDocument/2006/relationships/hyperlink" Target="http://www.caa.gov.az" TargetMode="External"/><Relationship Id="rId5" Type="http://schemas.openxmlformats.org/officeDocument/2006/relationships/hyperlink" Target="https://smb.gov.az" TargetMode="External"/><Relationship Id="rId15" Type="http://schemas.openxmlformats.org/officeDocument/2006/relationships/hyperlink" Target="http://www.anama.gov.az" TargetMode="External"/><Relationship Id="rId10" Type="http://schemas.openxmlformats.org/officeDocument/2006/relationships/hyperlink" Target="http://www.aayda.gov.az" TargetMode="External"/><Relationship Id="rId4" Type="http://schemas.openxmlformats.org/officeDocument/2006/relationships/hyperlink" Target="http://WWW.VXSIDA.GOV.AZ" TargetMode="External"/><Relationship Id="rId9" Type="http://schemas.openxmlformats.org/officeDocument/2006/relationships/hyperlink" Target="https://www.bna.az" TargetMode="External"/><Relationship Id="rId14" Type="http://schemas.openxmlformats.org/officeDocument/2006/relationships/hyperlink" Target="https://media.gov.az" TargetMode="Externa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hyperlink" Target="https://www.aztelekom.az" TargetMode="External"/><Relationship Id="rId13" Type="http://schemas.openxmlformats.org/officeDocument/2006/relationships/hyperlink" Target="http://www.elmfondu.gov.az" TargetMode="External"/><Relationship Id="rId18" Type="http://schemas.openxmlformats.org/officeDocument/2006/relationships/hyperlink" Target="https://www.baktelecom.az" TargetMode="External"/><Relationship Id="rId3" Type="http://schemas.openxmlformats.org/officeDocument/2006/relationships/hyperlink" Target="http://www.edf.gov.az" TargetMode="External"/><Relationship Id="rId21" Type="http://schemas.openxmlformats.org/officeDocument/2006/relationships/hyperlink" Target="https://mincom.gov.az/az/view/organization/13/" TargetMode="External"/><Relationship Id="rId7" Type="http://schemas.openxmlformats.org/officeDocument/2006/relationships/hyperlink" Target="https://azintelecom.az" TargetMode="External"/><Relationship Id="rId12" Type="http://schemas.openxmlformats.org/officeDocument/2006/relationships/hyperlink" Target="https://youthfoundation.az/" TargetMode="External"/><Relationship Id="rId17" Type="http://schemas.openxmlformats.org/officeDocument/2006/relationships/hyperlink" Target="http://www.dyp.gov.az" TargetMode="External"/><Relationship Id="rId25" Type="http://schemas.openxmlformats.org/officeDocument/2006/relationships/hyperlink" Target="http://www.economy.gov.az" TargetMode="External"/><Relationship Id="rId2" Type="http://schemas.openxmlformats.org/officeDocument/2006/relationships/hyperlink" Target="http://www.milliarxiv.gov.az" TargetMode="External"/><Relationship Id="rId16" Type="http://schemas.openxmlformats.org/officeDocument/2006/relationships/hyperlink" Target="http://bbm-az.com" TargetMode="External"/><Relationship Id="rId20" Type="http://schemas.openxmlformats.org/officeDocument/2006/relationships/hyperlink" Target="https://ekspertiza.az" TargetMode="External"/><Relationship Id="rId1" Type="http://schemas.openxmlformats.org/officeDocument/2006/relationships/slideLayout" Target="../slideLayouts/slideLayout4.xml"/><Relationship Id="rId6" Type="http://schemas.openxmlformats.org/officeDocument/2006/relationships/hyperlink" Target="http://www.mcgf.gov.az" TargetMode="External"/><Relationship Id="rId11" Type="http://schemas.openxmlformats.org/officeDocument/2006/relationships/hyperlink" Target="https://teleradio.az" TargetMode="External"/><Relationship Id="rId24" Type="http://schemas.openxmlformats.org/officeDocument/2006/relationships/hyperlink" Target="https://azpromo.az" TargetMode="External"/><Relationship Id="rId5" Type="http://schemas.openxmlformats.org/officeDocument/2006/relationships/hyperlink" Target="http://www.dim.gov.az" TargetMode="External"/><Relationship Id="rId15" Type="http://schemas.openxmlformats.org/officeDocument/2006/relationships/hyperlink" Target="https://scip.az" TargetMode="External"/><Relationship Id="rId23" Type="http://schemas.openxmlformats.org/officeDocument/2006/relationships/hyperlink" Target="https://mincom.gov.az/az/view/organization/18/" TargetMode="External"/><Relationship Id="rId10" Type="http://schemas.openxmlformats.org/officeDocument/2006/relationships/hyperlink" Target="https://www.azerpost.az" TargetMode="External"/><Relationship Id="rId19" Type="http://schemas.openxmlformats.org/officeDocument/2006/relationships/hyperlink" Target="https://www.accreditation.gov.az" TargetMode="External"/><Relationship Id="rId4" Type="http://schemas.openxmlformats.org/officeDocument/2006/relationships/hyperlink" Target="https://www.oilfund.az" TargetMode="External"/><Relationship Id="rId9" Type="http://schemas.openxmlformats.org/officeDocument/2006/relationships/hyperlink" Target="https://dri.az" TargetMode="External"/><Relationship Id="rId14" Type="http://schemas.openxmlformats.org/officeDocument/2006/relationships/hyperlink" Target="https://www.sdf.gov.az" TargetMode="External"/><Relationship Id="rId22" Type="http://schemas.openxmlformats.org/officeDocument/2006/relationships/hyperlink" Target="https://mincom.gov.az/az/view/organization/25/" TargetMode="Externa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hyperlink" Target="http://ier.az" TargetMode="External"/><Relationship Id="rId13" Type="http://schemas.openxmlformats.org/officeDocument/2006/relationships/hyperlink" Target="https://etender.gov.az" TargetMode="External"/><Relationship Id="rId18" Type="http://schemas.openxmlformats.org/officeDocument/2006/relationships/hyperlink" Target="http://www.economy.gov.az" TargetMode="External"/><Relationship Id="rId3" Type="http://schemas.openxmlformats.org/officeDocument/2006/relationships/hyperlink" Target="http://www.tariffcouncil.gov.az" TargetMode="External"/><Relationship Id="rId7" Type="http://schemas.openxmlformats.org/officeDocument/2006/relationships/hyperlink" Target="http://www.antikorrupsiya.gov.az" TargetMode="External"/><Relationship Id="rId12" Type="http://schemas.openxmlformats.org/officeDocument/2006/relationships/hyperlink" Target="http://www.etender.gov.az" TargetMode="External"/><Relationship Id="rId17" Type="http://schemas.openxmlformats.org/officeDocument/2006/relationships/hyperlink" Target="http://www.sosial.gov.az/observatoriyarehber" TargetMode="External"/><Relationship Id="rId2" Type="http://schemas.openxmlformats.org/officeDocument/2006/relationships/hyperlink" Target="http://www.socar.az" TargetMode="External"/><Relationship Id="rId16" Type="http://schemas.openxmlformats.org/officeDocument/2006/relationships/hyperlink" Target="http://www.aak.gov.az" TargetMode="External"/><Relationship Id="rId1" Type="http://schemas.openxmlformats.org/officeDocument/2006/relationships/slideLayout" Target="../slideLayouts/slideLayout4.xml"/><Relationship Id="rId6" Type="http://schemas.openxmlformats.org/officeDocument/2006/relationships/hyperlink" Target="http://www.ardda.gov.az" TargetMode="External"/><Relationship Id="rId11" Type="http://schemas.openxmlformats.org/officeDocument/2006/relationships/hyperlink" Target="http://www.azstand.gov.az" TargetMode="External"/><Relationship Id="rId5" Type="http://schemas.openxmlformats.org/officeDocument/2006/relationships/hyperlink" Target="http://ardda.gov.az/" TargetMode="External"/><Relationship Id="rId15" Type="http://schemas.openxmlformats.org/officeDocument/2006/relationships/hyperlink" Target="https://lisenziya.gov.az" TargetMode="External"/><Relationship Id="rId10" Type="http://schemas.openxmlformats.org/officeDocument/2006/relationships/hyperlink" Target="http://www.azersigorta" TargetMode="External"/><Relationship Id="rId19" Type="http://schemas.openxmlformats.org/officeDocument/2006/relationships/hyperlink" Target="http://pao.az/" TargetMode="External"/><Relationship Id="rId4" Type="http://schemas.openxmlformats.org/officeDocument/2006/relationships/hyperlink" Target="http://tariff.gov.az" TargetMode="External"/><Relationship Id="rId9" Type="http://schemas.openxmlformats.org/officeDocument/2006/relationships/hyperlink" Target="http://metrology.az" TargetMode="External"/><Relationship Id="rId14" Type="http://schemas.openxmlformats.org/officeDocument/2006/relationships/hyperlink" Target="http://www.human.gov.a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e-gov.az" TargetMode="External"/><Relationship Id="rId2" Type="http://schemas.openxmlformats.org/officeDocument/2006/relationships/hyperlink" Target="https://www.dxr.az"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hyperlink" Target="http://www.aztv.az" TargetMode="External"/><Relationship Id="rId13" Type="http://schemas.openxmlformats.org/officeDocument/2006/relationships/hyperlink" Target="http://www.azerenerji.gov.az" TargetMode="External"/><Relationship Id="rId3" Type="http://schemas.openxmlformats.org/officeDocument/2006/relationships/hyperlink" Target="http://www.metro.gov.az" TargetMode="External"/><Relationship Id="rId7" Type="http://schemas.openxmlformats.org/officeDocument/2006/relationships/hyperlink" Target="https://www.azerishiq.az" TargetMode="External"/><Relationship Id="rId12" Type="http://schemas.openxmlformats.org/officeDocument/2006/relationships/hyperlink" Target="http://www.azerxalca.az" TargetMode="External"/><Relationship Id="rId17" Type="http://schemas.openxmlformats.org/officeDocument/2006/relationships/hyperlink" Target="https://tamizshahar.az" TargetMode="External"/><Relationship Id="rId2" Type="http://schemas.openxmlformats.org/officeDocument/2006/relationships/hyperlink" Target="http://www.azergold.az" TargetMode="External"/><Relationship Id="rId16" Type="http://schemas.openxmlformats.org/officeDocument/2006/relationships/hyperlink" Target="http://www.ayl.eco.gov.az" TargetMode="External"/><Relationship Id="rId1" Type="http://schemas.openxmlformats.org/officeDocument/2006/relationships/slideLayout" Target="../slideLayouts/slideLayout4.xml"/><Relationship Id="rId6" Type="http://schemas.openxmlformats.org/officeDocument/2006/relationships/hyperlink" Target="http://www.mst.gov.az" TargetMode="External"/><Relationship Id="rId11" Type="http://schemas.openxmlformats.org/officeDocument/2006/relationships/hyperlink" Target="http://www.aqrarkredit.az" TargetMode="External"/><Relationship Id="rId5" Type="http://schemas.openxmlformats.org/officeDocument/2006/relationships/hyperlink" Target="http://www.azersu.az" TargetMode="External"/><Relationship Id="rId15" Type="http://schemas.openxmlformats.org/officeDocument/2006/relationships/hyperlink" Target="https://www.aic.az" TargetMode="External"/><Relationship Id="rId10" Type="http://schemas.openxmlformats.org/officeDocument/2006/relationships/hyperlink" Target="http://www.azeristilik.gov.az" TargetMode="External"/><Relationship Id="rId4" Type="http://schemas.openxmlformats.org/officeDocument/2006/relationships/hyperlink" Target="https://corp.ady.az" TargetMode="External"/><Relationship Id="rId9" Type="http://schemas.openxmlformats.org/officeDocument/2006/relationships/hyperlink" Target="http://www.azal.az" TargetMode="External"/><Relationship Id="rId14" Type="http://schemas.openxmlformats.org/officeDocument/2006/relationships/hyperlink" Target="https://azerlotereya.com" TargetMode="Externa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hyperlink" Target="http://pao.az/" TargetMode="External"/><Relationship Id="rId3" Type="http://schemas.openxmlformats.org/officeDocument/2006/relationships/hyperlink" Target="http://www.dmx.gov.az" TargetMode="External"/><Relationship Id="rId7" Type="http://schemas.openxmlformats.org/officeDocument/2006/relationships/hyperlink" Target="http://www.economy.gov.az" TargetMode="External"/><Relationship Id="rId2" Type="http://schemas.openxmlformats.org/officeDocument/2006/relationships/hyperlink" Target="https://azpromo.az" TargetMode="External"/><Relationship Id="rId1" Type="http://schemas.openxmlformats.org/officeDocument/2006/relationships/slideLayout" Target="../slideLayouts/slideLayout4.xml"/><Relationship Id="rId6" Type="http://schemas.openxmlformats.org/officeDocument/2006/relationships/hyperlink" Target="https://mincom.gov.az/az/view/organization/34" TargetMode="External"/><Relationship Id="rId5" Type="http://schemas.openxmlformats.org/officeDocument/2006/relationships/hyperlink" Target="http://www.anama.gov.az" TargetMode="External"/><Relationship Id="rId4" Type="http://schemas.openxmlformats.org/officeDocument/2006/relationships/hyperlink" Target="https://tamizshahar.az" TargetMode="Externa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hyperlink" Target="https://scip.az" TargetMode="External"/><Relationship Id="rId13" Type="http://schemas.openxmlformats.org/officeDocument/2006/relationships/hyperlink" Target="https://azerlotereya.com" TargetMode="External"/><Relationship Id="rId18" Type="http://schemas.openxmlformats.org/officeDocument/2006/relationships/hyperlink" Target="https://lisenziya.gov.az" TargetMode="External"/><Relationship Id="rId3" Type="http://schemas.openxmlformats.org/officeDocument/2006/relationships/hyperlink" Target="http://www.taxes.gov.az" TargetMode="External"/><Relationship Id="rId21" Type="http://schemas.openxmlformats.org/officeDocument/2006/relationships/hyperlink" Target="http://www.economy.gov.az" TargetMode="External"/><Relationship Id="rId7" Type="http://schemas.openxmlformats.org/officeDocument/2006/relationships/hyperlink" Target="http://tariff.gov.az" TargetMode="External"/><Relationship Id="rId12" Type="http://schemas.openxmlformats.org/officeDocument/2006/relationships/hyperlink" Target="https://www.aic.az" TargetMode="External"/><Relationship Id="rId17" Type="http://schemas.openxmlformats.org/officeDocument/2006/relationships/hyperlink" Target="https://ekspertiza.az" TargetMode="External"/><Relationship Id="rId2" Type="http://schemas.openxmlformats.org/officeDocument/2006/relationships/hyperlink" Target="http://www.consumer.gov.az" TargetMode="External"/><Relationship Id="rId16" Type="http://schemas.openxmlformats.org/officeDocument/2006/relationships/hyperlink" Target="https://www.accreditation.gov.az" TargetMode="External"/><Relationship Id="rId20" Type="http://schemas.openxmlformats.org/officeDocument/2006/relationships/hyperlink" Target="https://tamizshahar.az" TargetMode="External"/><Relationship Id="rId1" Type="http://schemas.openxmlformats.org/officeDocument/2006/relationships/slideLayout" Target="../slideLayouts/slideLayout4.xml"/><Relationship Id="rId6" Type="http://schemas.openxmlformats.org/officeDocument/2006/relationships/hyperlink" Target="http://www.edf.gov.az" TargetMode="External"/><Relationship Id="rId11" Type="http://schemas.openxmlformats.org/officeDocument/2006/relationships/hyperlink" Target="http://metrology.az" TargetMode="External"/><Relationship Id="rId5" Type="http://schemas.openxmlformats.org/officeDocument/2006/relationships/hyperlink" Target="https://smb.gov.az" TargetMode="External"/><Relationship Id="rId15" Type="http://schemas.openxmlformats.org/officeDocument/2006/relationships/hyperlink" Target="https://etender.gov.az" TargetMode="External"/><Relationship Id="rId10" Type="http://schemas.openxmlformats.org/officeDocument/2006/relationships/hyperlink" Target="http://bbm-az.com" TargetMode="External"/><Relationship Id="rId19" Type="http://schemas.openxmlformats.org/officeDocument/2006/relationships/hyperlink" Target="https://azpromo.az" TargetMode="External"/><Relationship Id="rId4" Type="http://schemas.openxmlformats.org/officeDocument/2006/relationships/hyperlink" Target="http://www.emdk.gov.az" TargetMode="External"/><Relationship Id="rId9" Type="http://schemas.openxmlformats.org/officeDocument/2006/relationships/hyperlink" Target="http://ier.az" TargetMode="External"/><Relationship Id="rId14" Type="http://schemas.openxmlformats.org/officeDocument/2006/relationships/hyperlink" Target="http://www.azstand.gov.az" TargetMode="External"/><Relationship Id="rId22" Type="http://schemas.openxmlformats.org/officeDocument/2006/relationships/hyperlink" Target="http://pao.az" TargetMode="Externa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www.ayl.eco.gov.az" TargetMode="External"/><Relationship Id="rId2" Type="http://schemas.openxmlformats.org/officeDocument/2006/relationships/hyperlink" Target="https://meteo.az/"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www.dynx.fhn.gov.az" TargetMode="External"/><Relationship Id="rId2" Type="http://schemas.openxmlformats.org/officeDocument/2006/relationships/hyperlink" Target="http://www.dymx.fhn.gov.az"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hyperlink" Target="https://www.baktelecom.az" TargetMode="External"/><Relationship Id="rId13" Type="http://schemas.openxmlformats.org/officeDocument/2006/relationships/hyperlink" Target="https://mincom.gov.az/az/view/organization/34" TargetMode="External"/><Relationship Id="rId3" Type="http://schemas.openxmlformats.org/officeDocument/2006/relationships/hyperlink" Target="https://www.aztelekom.az" TargetMode="External"/><Relationship Id="rId7" Type="http://schemas.openxmlformats.org/officeDocument/2006/relationships/hyperlink" Target="https://cert.az" TargetMode="External"/><Relationship Id="rId12" Type="http://schemas.openxmlformats.org/officeDocument/2006/relationships/hyperlink" Target="https://mincom.gov.az/az/view/organization/18/" TargetMode="External"/><Relationship Id="rId2" Type="http://schemas.openxmlformats.org/officeDocument/2006/relationships/hyperlink" Target="https://azintelecom.az" TargetMode="External"/><Relationship Id="rId1" Type="http://schemas.openxmlformats.org/officeDocument/2006/relationships/slideLayout" Target="../slideLayouts/slideLayout4.xml"/><Relationship Id="rId6" Type="http://schemas.openxmlformats.org/officeDocument/2006/relationships/hyperlink" Target="https://teleradio.az" TargetMode="External"/><Relationship Id="rId11" Type="http://schemas.openxmlformats.org/officeDocument/2006/relationships/hyperlink" Target="https://mincom.gov.az/az/view/organization/25/" TargetMode="External"/><Relationship Id="rId5" Type="http://schemas.openxmlformats.org/officeDocument/2006/relationships/hyperlink" Target="https://www.azerpost.az" TargetMode="External"/><Relationship Id="rId10" Type="http://schemas.openxmlformats.org/officeDocument/2006/relationships/hyperlink" Target="https://mincom.gov.az/az/view/organization/13/" TargetMode="External"/><Relationship Id="rId4" Type="http://schemas.openxmlformats.org/officeDocument/2006/relationships/hyperlink" Target="https://dri.az" TargetMode="External"/><Relationship Id="rId9" Type="http://schemas.openxmlformats.org/officeDocument/2006/relationships/hyperlink" Target="https://mincom.gov.az/az/view/organization/23/" TargetMode="External"/></Relationships>
</file>

<file path=ppt/slides/_rels/slide3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www.sosial.gov.az/observatoriyarehber"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www.constcourt.gov.az" TargetMode="External"/><Relationship Id="rId13" Type="http://schemas.openxmlformats.org/officeDocument/2006/relationships/hyperlink" Target="http://www.ntrc.gov.az" TargetMode="External"/><Relationship Id="rId3" Type="http://schemas.openxmlformats.org/officeDocument/2006/relationships/hyperlink" Target="http://www.cbar.az" TargetMode="External"/><Relationship Id="rId7" Type="http://schemas.openxmlformats.org/officeDocument/2006/relationships/hyperlink" Target="http://www.audit.gov.az" TargetMode="External"/><Relationship Id="rId12" Type="http://schemas.openxmlformats.org/officeDocument/2006/relationships/hyperlink" Target="http://www.ach.gov.az" TargetMode="External"/><Relationship Id="rId17" Type="http://schemas.openxmlformats.org/officeDocument/2006/relationships/hyperlink" Target="https://science.gov.az" TargetMode="External"/><Relationship Id="rId2" Type="http://schemas.openxmlformats.org/officeDocument/2006/relationships/hyperlink" Target="http://www.genprosecutor.gov.az" TargetMode="External"/><Relationship Id="rId16" Type="http://schemas.openxmlformats.org/officeDocument/2006/relationships/hyperlink" Target="http://www.elm.gov.az" TargetMode="External"/><Relationship Id="rId1" Type="http://schemas.openxmlformats.org/officeDocument/2006/relationships/slideLayout" Target="../slideLayouts/slideLayout4.xml"/><Relationship Id="rId6" Type="http://schemas.openxmlformats.org/officeDocument/2006/relationships/hyperlink" Target="http://www.meclis.gov.az" TargetMode="External"/><Relationship Id="rId11" Type="http://schemas.openxmlformats.org/officeDocument/2006/relationships/hyperlink" Target="https://nk.gov.az" TargetMode="External"/><Relationship Id="rId5" Type="http://schemas.openxmlformats.org/officeDocument/2006/relationships/hyperlink" Target="http://www.supremecourt.gov.az" TargetMode="External"/><Relationship Id="rId15" Type="http://schemas.openxmlformats.org/officeDocument/2006/relationships/hyperlink" Target="http://www.ombudsman.gov.az" TargetMode="External"/><Relationship Id="rId10" Type="http://schemas.openxmlformats.org/officeDocument/2006/relationships/hyperlink" Target="http://www.cabmin.gov.az" TargetMode="External"/><Relationship Id="rId4" Type="http://schemas.openxmlformats.org/officeDocument/2006/relationships/hyperlink" Target="http://www.msk.gov.az" TargetMode="External"/><Relationship Id="rId9" Type="http://schemas.openxmlformats.org/officeDocument/2006/relationships/hyperlink" Target="http://www.jlc.gov.az" TargetMode="External"/><Relationship Id="rId14" Type="http://schemas.openxmlformats.org/officeDocument/2006/relationships/hyperlink" Target="http://www.president.gov.az"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Ələsgər Məmmədli"/>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Ələsgər Məmmədli</a:t>
            </a:r>
          </a:p>
        </p:txBody>
      </p:sp>
      <p:sp>
        <p:nvSpPr>
          <p:cNvPr id="152" name="Azərbaycan Respublikası “Dövlət Qurumlarında İnformasiya Şəffaflığının Ölçülməsi"/>
          <p:cNvSpPr txBox="1">
            <a:spLocks noGrp="1"/>
          </p:cNvSpPr>
          <p:nvPr>
            <p:ph type="ctrTitle"/>
          </p:nvPr>
        </p:nvSpPr>
        <p:spPr>
          <a:xfrm>
            <a:off x="1390800" y="4769768"/>
            <a:ext cx="21945600" cy="4267200"/>
          </a:xfrm>
          <a:prstGeom prst="rect">
            <a:avLst/>
          </a:prstGeom>
        </p:spPr>
        <p:txBody>
          <a:bodyPr/>
          <a:lstStyle>
            <a:lvl1pPr defTabSz="2097023">
              <a:defRPr sz="11008" b="1" spc="-110">
                <a:latin typeface="Times New Roman"/>
                <a:ea typeface="Times New Roman"/>
                <a:cs typeface="Times New Roman"/>
                <a:sym typeface="Times New Roman"/>
              </a:defRPr>
            </a:lvl1pPr>
          </a:lstStyle>
          <a:p>
            <a:pPr>
              <a:defRPr b="0">
                <a:latin typeface="+mn-lt"/>
                <a:ea typeface="+mn-ea"/>
                <a:cs typeface="+mn-cs"/>
                <a:sym typeface="Canela Bold"/>
              </a:defRPr>
            </a:pPr>
            <a:r>
              <a:rPr b="1" dirty="0" err="1">
                <a:latin typeface="Times New Roman"/>
                <a:ea typeface="Times New Roman"/>
                <a:cs typeface="Times New Roman"/>
                <a:sym typeface="Times New Roman"/>
              </a:rPr>
              <a:t>Azərbaycan</a:t>
            </a:r>
            <a:r>
              <a:rPr b="1" dirty="0">
                <a:latin typeface="Times New Roman"/>
                <a:ea typeface="Times New Roman"/>
                <a:cs typeface="Times New Roman"/>
                <a:sym typeface="Times New Roman"/>
              </a:rPr>
              <a:t> </a:t>
            </a:r>
            <a:r>
              <a:rPr b="1" dirty="0" err="1">
                <a:latin typeface="Times New Roman"/>
                <a:ea typeface="Times New Roman"/>
                <a:cs typeface="Times New Roman"/>
                <a:sym typeface="Times New Roman"/>
              </a:rPr>
              <a:t>Respublikası</a:t>
            </a:r>
            <a:r>
              <a:rPr b="1" dirty="0">
                <a:latin typeface="Times New Roman"/>
                <a:ea typeface="Times New Roman"/>
                <a:cs typeface="Times New Roman"/>
                <a:sym typeface="Times New Roman"/>
              </a:rPr>
              <a:t> “</a:t>
            </a:r>
            <a:r>
              <a:rPr b="1" dirty="0" err="1">
                <a:latin typeface="Times New Roman"/>
                <a:ea typeface="Times New Roman"/>
                <a:cs typeface="Times New Roman"/>
                <a:sym typeface="Times New Roman"/>
              </a:rPr>
              <a:t>Dövlət</a:t>
            </a:r>
            <a:r>
              <a:rPr b="1" dirty="0">
                <a:latin typeface="Times New Roman"/>
                <a:ea typeface="Times New Roman"/>
                <a:cs typeface="Times New Roman"/>
                <a:sym typeface="Times New Roman"/>
              </a:rPr>
              <a:t> </a:t>
            </a:r>
            <a:r>
              <a:rPr b="1" dirty="0" err="1">
                <a:latin typeface="Times New Roman"/>
                <a:ea typeface="Times New Roman"/>
                <a:cs typeface="Times New Roman"/>
                <a:sym typeface="Times New Roman"/>
              </a:rPr>
              <a:t>Qurumlarında</a:t>
            </a:r>
            <a:r>
              <a:rPr b="1" dirty="0">
                <a:latin typeface="Times New Roman"/>
                <a:ea typeface="Times New Roman"/>
                <a:cs typeface="Times New Roman"/>
                <a:sym typeface="Times New Roman"/>
              </a:rPr>
              <a:t> </a:t>
            </a:r>
            <a:r>
              <a:rPr b="1" dirty="0" err="1">
                <a:latin typeface="Times New Roman"/>
                <a:ea typeface="Times New Roman"/>
                <a:cs typeface="Times New Roman"/>
                <a:sym typeface="Times New Roman"/>
              </a:rPr>
              <a:t>İnformasiya</a:t>
            </a:r>
            <a:r>
              <a:rPr b="1" dirty="0">
                <a:latin typeface="Times New Roman"/>
                <a:ea typeface="Times New Roman"/>
                <a:cs typeface="Times New Roman"/>
                <a:sym typeface="Times New Roman"/>
              </a:rPr>
              <a:t> </a:t>
            </a:r>
            <a:r>
              <a:rPr b="1" dirty="0" err="1">
                <a:latin typeface="Times New Roman"/>
                <a:ea typeface="Times New Roman"/>
                <a:cs typeface="Times New Roman"/>
                <a:sym typeface="Times New Roman"/>
              </a:rPr>
              <a:t>Şəffaflığının</a:t>
            </a:r>
            <a:r>
              <a:rPr b="1" dirty="0">
                <a:latin typeface="Times New Roman"/>
                <a:ea typeface="Times New Roman"/>
                <a:cs typeface="Times New Roman"/>
                <a:sym typeface="Times New Roman"/>
              </a:rPr>
              <a:t> </a:t>
            </a:r>
            <a:r>
              <a:rPr b="1" dirty="0" err="1">
                <a:latin typeface="Times New Roman"/>
                <a:ea typeface="Times New Roman"/>
                <a:cs typeface="Times New Roman"/>
                <a:sym typeface="Times New Roman"/>
              </a:rPr>
              <a:t>Ölçülməsi</a:t>
            </a:r>
            <a:r>
              <a:rPr b="1" dirty="0">
                <a:latin typeface="Times New Roman"/>
                <a:ea typeface="Times New Roman"/>
                <a:cs typeface="Times New Roman"/>
                <a:sym typeface="Times New Roman"/>
              </a:rPr>
              <a:t> </a:t>
            </a:r>
          </a:p>
        </p:txBody>
      </p:sp>
      <p:sp>
        <p:nvSpPr>
          <p:cNvPr id="153" name="Monitoring"/>
          <p:cNvSpPr txBox="1">
            <a:spLocks noGrp="1"/>
          </p:cNvSpPr>
          <p:nvPr>
            <p:ph type="subTitle" sz="quarter" idx="1"/>
          </p:nvPr>
        </p:nvSpPr>
        <p:spPr>
          <a:prstGeom prst="rect">
            <a:avLst/>
          </a:prstGeom>
        </p:spPr>
        <p:txBody>
          <a:bodyPr/>
          <a:lstStyle/>
          <a:p>
            <a:r>
              <a:t>Monitoring</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1360" y="737320"/>
            <a:ext cx="10058400" cy="285249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 name="3B Pasta Grafik"/>
          <p:cNvGraphicFramePr/>
          <p:nvPr/>
        </p:nvGraphicFramePr>
        <p:xfrm>
          <a:off x="5042713" y="3046874"/>
          <a:ext cx="13500790" cy="85291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0" name="Tablo"/>
          <p:cNvGraphicFramePr/>
          <p:nvPr/>
        </p:nvGraphicFramePr>
        <p:xfrm>
          <a:off x="1201669" y="1841425"/>
          <a:ext cx="21573043" cy="10718058"/>
        </p:xfrm>
        <a:graphic>
          <a:graphicData uri="http://schemas.openxmlformats.org/drawingml/2006/table">
            <a:tbl>
              <a:tblPr bandRow="1">
                <a:tableStyleId>{4C3C2611-4C71-4FC5-86AE-919BDF0F9419}</a:tableStyleId>
              </a:tblPr>
              <a:tblGrid>
                <a:gridCol w="1749816"/>
                <a:gridCol w="11353269"/>
                <a:gridCol w="6403671"/>
                <a:gridCol w="2059936"/>
              </a:tblGrid>
              <a:tr h="1164442">
                <a:tc>
                  <a:txBody>
                    <a:bodyPr/>
                    <a:lstStyle/>
                    <a:p>
                      <a:pPr algn="l" defTabSz="457200">
                        <a:lnSpc>
                          <a:spcPct val="107916"/>
                        </a:lnSpc>
                        <a:spcBef>
                          <a:spcPts val="800"/>
                        </a:spcBef>
                        <a:defRPr sz="1800"/>
                      </a:pPr>
                      <a:r>
                        <a:rPr sz="39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900" b="1">
                          <a:uFill>
                            <a:solidFill>
                              <a:srgbClr val="000000"/>
                            </a:solidFill>
                          </a:uFill>
                          <a:latin typeface="Times New Roman"/>
                          <a:ea typeface="Times New Roman"/>
                          <a:cs typeface="Times New Roman"/>
                          <a:sym typeface="Times New Roman"/>
                        </a:rPr>
                        <a:t>Cədvəl-6- KOMİTƏLƏR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119869">
                <a:tc>
                  <a:txBody>
                    <a:bodyPr/>
                    <a:lstStyle/>
                    <a:p>
                      <a:pPr marL="971550" indent="-742950" algn="l" defTabSz="457200">
                        <a:buSzPct val="100000"/>
                        <a:buAutoNum type="arabicPeriod"/>
                        <a:defRPr sz="3900">
                          <a:uFill>
                            <a:solidFill>
                              <a:srgbClr val="000000"/>
                            </a:solidFill>
                          </a:uFill>
                          <a:latin typeface="Calibri"/>
                          <a:ea typeface="Calibri"/>
                          <a:cs typeface="Calibri"/>
                          <a:sym typeface="Calibri"/>
                        </a:defRPr>
                      </a:pPr>
                      <a: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900">
                          <a:uFill>
                            <a:solidFill>
                              <a:srgbClr val="000000"/>
                            </a:solidFill>
                          </a:uFill>
                          <a:latin typeface="Times New Roman"/>
                          <a:ea typeface="Times New Roman"/>
                          <a:cs typeface="Times New Roman"/>
                          <a:sym typeface="Times New Roman"/>
                        </a:rPr>
                        <a:t>Dövlət Gömrük Komitəsi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u="sng">
                          <a:solidFill>
                            <a:srgbClr val="00B0F0"/>
                          </a:solidFill>
                          <a:uFill>
                            <a:solidFill>
                              <a:srgbClr val="0070C0"/>
                            </a:solidFill>
                          </a:uFill>
                          <a:hlinkClick r:id="rId2"/>
                        </a:rPr>
                        <a:t>www.customs.gov.az</a:t>
                      </a:r>
                      <a:r>
                        <a:rPr>
                          <a:solidFill>
                            <a:srgbClr val="00B0F0"/>
                          </a:solidFill>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b="1"/>
                        <a:t>86.4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119869">
                <a:tc>
                  <a:txBody>
                    <a:bodyPr/>
                    <a:lstStyle/>
                    <a:p>
                      <a:pPr marL="971550" indent="-742950" algn="l" defTabSz="457200">
                        <a:buSzPct val="100000"/>
                        <a:buAutoNum type="arabicPeriod"/>
                        <a:defRPr sz="3900">
                          <a:uFill>
                            <a:solidFill>
                              <a:srgbClr val="000000"/>
                            </a:solidFill>
                          </a:uFill>
                          <a:latin typeface="Times New Roman"/>
                          <a:ea typeface="Times New Roman"/>
                          <a:cs typeface="Times New Roman"/>
                          <a:sym typeface="Times New Roman"/>
                        </a:defRPr>
                      </a:pPr>
                      <a: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900">
                          <a:uFill>
                            <a:solidFill>
                              <a:srgbClr val="000000"/>
                            </a:solidFill>
                          </a:uFill>
                          <a:latin typeface="Times New Roman"/>
                          <a:ea typeface="Times New Roman"/>
                          <a:cs typeface="Times New Roman"/>
                          <a:sym typeface="Times New Roman"/>
                        </a:rPr>
                        <a:t>Dövlət Statistika Komitəsi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r>
                        <a:rPr u="sng">
                          <a:solidFill>
                            <a:srgbClr val="00B0F0"/>
                          </a:solidFill>
                          <a:uFill>
                            <a:solidFill>
                              <a:srgbClr val="0070C0"/>
                            </a:solidFill>
                          </a:uFill>
                          <a:hlinkClick r:id="rId3"/>
                        </a:rPr>
                        <a:t>www.azstat.org</a:t>
                      </a:r>
                      <a:r>
                        <a:rPr>
                          <a:solidFill>
                            <a:srgbClr val="00B0F0"/>
                          </a:solidFill>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r>
                        <a:rPr b="1"/>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119869">
                <a:tc>
                  <a:txBody>
                    <a:bodyPr/>
                    <a:lstStyle/>
                    <a:p>
                      <a:pPr marL="971550" indent="-742950" algn="l" defTabSz="457200">
                        <a:buSzPct val="100000"/>
                        <a:buAutoNum type="arabicPeriod"/>
                        <a:defRPr sz="3900">
                          <a:uFill>
                            <a:solidFill>
                              <a:srgbClr val="000000"/>
                            </a:solidFill>
                          </a:uFill>
                          <a:latin typeface="Times New Roman"/>
                          <a:ea typeface="Times New Roman"/>
                          <a:cs typeface="Times New Roman"/>
                          <a:sym typeface="Times New Roman"/>
                        </a:defRPr>
                      </a:pPr>
                      <a: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900">
                          <a:uFill>
                            <a:solidFill>
                              <a:srgbClr val="000000"/>
                            </a:solidFill>
                          </a:uFill>
                          <a:latin typeface="Times New Roman"/>
                          <a:ea typeface="Times New Roman"/>
                          <a:cs typeface="Times New Roman"/>
                          <a:sym typeface="Times New Roman"/>
                        </a:rPr>
                        <a:t>Dövlət Şəhərsalma və Arxitektura Komitəsi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u="sng">
                          <a:solidFill>
                            <a:srgbClr val="00B0F0"/>
                          </a:solidFill>
                          <a:uFill>
                            <a:solidFill>
                              <a:srgbClr val="0070C0"/>
                            </a:solidFill>
                          </a:uFill>
                          <a:hlinkClick r:id="rId4"/>
                        </a:rPr>
                        <a:t>www.arxkom.gov.az</a:t>
                      </a:r>
                      <a:r>
                        <a:rPr>
                          <a:solidFill>
                            <a:srgbClr val="00B0F0"/>
                          </a:solidFill>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b="1"/>
                        <a:t>52.5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850530">
                <a:tc>
                  <a:txBody>
                    <a:bodyPr/>
                    <a:lstStyle/>
                    <a:p>
                      <a:pPr marL="971550" indent="-742950" algn="l" defTabSz="457200">
                        <a:buSzPct val="100000"/>
                        <a:buAutoNum type="arabicPeriod"/>
                        <a:defRPr sz="3900">
                          <a:uFill>
                            <a:solidFill>
                              <a:srgbClr val="000000"/>
                            </a:solidFill>
                          </a:uFill>
                          <a:latin typeface="Times New Roman"/>
                          <a:ea typeface="Times New Roman"/>
                          <a:cs typeface="Times New Roman"/>
                          <a:sym typeface="Times New Roman"/>
                        </a:defRPr>
                      </a:pPr>
                      <a: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900">
                          <a:uFill>
                            <a:solidFill>
                              <a:srgbClr val="000000"/>
                            </a:solidFill>
                          </a:uFill>
                          <a:latin typeface="Times New Roman"/>
                          <a:ea typeface="Times New Roman"/>
                          <a:cs typeface="Times New Roman"/>
                          <a:sym typeface="Times New Roman"/>
                        </a:rPr>
                        <a:t>Qaçqınların və Məcburi Köçkünlərin İşləri üzrə Dövlət Komitəsi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r>
                        <a:rPr u="sng">
                          <a:solidFill>
                            <a:srgbClr val="00B0F0"/>
                          </a:solidFill>
                          <a:uFill>
                            <a:solidFill>
                              <a:srgbClr val="0070C0"/>
                            </a:solidFill>
                          </a:uFill>
                          <a:hlinkClick r:id="rId5"/>
                        </a:rPr>
                        <a:t>www.refugee.gov.az</a:t>
                      </a:r>
                      <a:r>
                        <a:rPr>
                          <a:solidFill>
                            <a:srgbClr val="00B0F0"/>
                          </a:solidFill>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r>
                        <a:rPr b="1"/>
                        <a:t>42.3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119869">
                <a:tc>
                  <a:txBody>
                    <a:bodyPr/>
                    <a:lstStyle/>
                    <a:p>
                      <a:pPr marL="971550" indent="-742950" algn="l" defTabSz="457200">
                        <a:buSzPct val="100000"/>
                        <a:buAutoNum type="arabicPeriod"/>
                        <a:defRPr sz="3900">
                          <a:uFill>
                            <a:solidFill>
                              <a:srgbClr val="000000"/>
                            </a:solidFill>
                          </a:uFill>
                          <a:latin typeface="Times New Roman"/>
                          <a:ea typeface="Times New Roman"/>
                          <a:cs typeface="Times New Roman"/>
                          <a:sym typeface="Times New Roman"/>
                        </a:defRPr>
                      </a:pPr>
                      <a: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900">
                          <a:uFill>
                            <a:solidFill>
                              <a:srgbClr val="000000"/>
                            </a:solidFill>
                          </a:uFill>
                          <a:latin typeface="Times New Roman"/>
                          <a:ea typeface="Times New Roman"/>
                          <a:cs typeface="Times New Roman"/>
                          <a:sym typeface="Times New Roman"/>
                        </a:rPr>
                        <a:t>Diasporla İş üzrə Dövlət Komitəsi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u="sng">
                          <a:solidFill>
                            <a:srgbClr val="00B0F0"/>
                          </a:solidFill>
                          <a:uFill>
                            <a:solidFill>
                              <a:srgbClr val="0070C0"/>
                            </a:solidFill>
                          </a:uFill>
                          <a:hlinkClick r:id="rId6"/>
                        </a:rPr>
                        <a:t>www.diaspora.gov.az</a:t>
                      </a:r>
                      <a:r>
                        <a:rPr>
                          <a:solidFill>
                            <a:srgbClr val="00B0F0"/>
                          </a:solidFill>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b="1"/>
                        <a:t>42.3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119869">
                <a:tc>
                  <a:txBody>
                    <a:bodyPr/>
                    <a:lstStyle/>
                    <a:p>
                      <a:pPr marL="971550" indent="-742950" algn="l" defTabSz="457200">
                        <a:buSzPct val="100000"/>
                        <a:buAutoNum type="arabicPeriod"/>
                        <a:defRPr sz="3900">
                          <a:uFill>
                            <a:solidFill>
                              <a:srgbClr val="000000"/>
                            </a:solidFill>
                          </a:uFill>
                          <a:latin typeface="Calibri"/>
                          <a:ea typeface="Calibri"/>
                          <a:cs typeface="Calibri"/>
                          <a:sym typeface="Calibri"/>
                        </a:defRPr>
                      </a:pPr>
                      <a: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900">
                          <a:uFill>
                            <a:solidFill>
                              <a:srgbClr val="000000"/>
                            </a:solidFill>
                          </a:uFill>
                          <a:latin typeface="Times New Roman"/>
                          <a:ea typeface="Times New Roman"/>
                          <a:cs typeface="Times New Roman"/>
                          <a:sym typeface="Times New Roman"/>
                        </a:rPr>
                        <a:t>Ailə, Qadın və Uşaq Problemləri üzrə Dövlət Komitəsi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r>
                        <a:rPr u="sng">
                          <a:solidFill>
                            <a:srgbClr val="00B0F0"/>
                          </a:solidFill>
                          <a:uFill>
                            <a:solidFill>
                              <a:srgbClr val="0070C0"/>
                            </a:solidFill>
                          </a:uFill>
                          <a:hlinkClick r:id="rId7"/>
                        </a:rPr>
                        <a:t>www.scfwca.gov.az</a:t>
                      </a:r>
                      <a:r>
                        <a:rPr>
                          <a:solidFill>
                            <a:srgbClr val="00B0F0"/>
                          </a:solidFill>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Times New Roman"/>
                          <a:ea typeface="Times New Roman"/>
                          <a:cs typeface="Times New Roman"/>
                          <a:sym typeface="Times New Roman"/>
                        </a:defRPr>
                      </a:pPr>
                      <a:r>
                        <a:rPr b="1"/>
                        <a:t>32.2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119869">
                <a:tc>
                  <a:txBody>
                    <a:bodyPr/>
                    <a:lstStyle/>
                    <a:p>
                      <a:pPr marL="971550" indent="-742950" algn="l" defTabSz="457200">
                        <a:buSzPct val="100000"/>
                        <a:buAutoNum type="arabicPeriod"/>
                        <a:defRPr sz="3900">
                          <a:uFill>
                            <a:solidFill>
                              <a:srgbClr val="000000"/>
                            </a:solidFill>
                          </a:uFill>
                          <a:latin typeface="Times New Roman"/>
                          <a:ea typeface="Times New Roman"/>
                          <a:cs typeface="Times New Roman"/>
                          <a:sym typeface="Times New Roman"/>
                        </a:defRPr>
                      </a:pPr>
                      <a: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900">
                          <a:uFill>
                            <a:solidFill>
                              <a:srgbClr val="000000"/>
                            </a:solidFill>
                          </a:uFill>
                          <a:latin typeface="Times New Roman"/>
                          <a:ea typeface="Times New Roman"/>
                          <a:cs typeface="Times New Roman"/>
                          <a:sym typeface="Times New Roman"/>
                        </a:rPr>
                        <a:t>Dini Qurumlarla İş üzrə Dövlət Komitəsi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u="sng">
                          <a:solidFill>
                            <a:srgbClr val="00B0F0"/>
                          </a:solidFill>
                          <a:uFill>
                            <a:solidFill>
                              <a:srgbClr val="0070C0"/>
                            </a:solidFill>
                          </a:uFill>
                          <a:hlinkClick r:id="rId8"/>
                        </a:rPr>
                        <a:t>www.scwra.gov.az</a:t>
                      </a:r>
                      <a:r>
                        <a:rPr>
                          <a:solidFill>
                            <a:srgbClr val="00B0F0"/>
                          </a:solidFill>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900">
                          <a:uFill>
                            <a:solidFill>
                              <a:srgbClr val="000000"/>
                            </a:solidFill>
                          </a:uFill>
                          <a:latin typeface="Times New Roman"/>
                          <a:ea typeface="Times New Roman"/>
                          <a:cs typeface="Times New Roman"/>
                          <a:sym typeface="Times New Roman"/>
                        </a:defRPr>
                      </a:pPr>
                      <a:r>
                        <a:rPr b="1"/>
                        <a:t>28.8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139563">
                <a:tc>
                  <a:txBody>
                    <a:bodyPr/>
                    <a:lstStyle/>
                    <a:p>
                      <a:pPr algn="l" defTabSz="457200">
                        <a:defRPr sz="1800"/>
                      </a:pPr>
                      <a:r>
                        <a:rPr sz="3900" b="1">
                          <a:uFill>
                            <a:solidFill>
                              <a:srgbClr val="000000"/>
                            </a:solidFill>
                          </a:uFill>
                          <a:latin typeface="Times New Roman"/>
                          <a:ea typeface="Times New Roman"/>
                          <a:cs typeface="Times New Roman"/>
                          <a:sym typeface="Times New Roman"/>
                        </a:rPr>
                        <a:t>Cəmi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solidFill>
                            <a:srgbClr val="0070C0"/>
                          </a:solidFill>
                          <a:uFill>
                            <a:solidFill>
                              <a:srgbClr val="0070C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a:uFill>
                            <a:solidFill>
                              <a:srgbClr val="00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900" b="1">
                          <a:uFill>
                            <a:solidFill>
                              <a:srgbClr val="000000"/>
                            </a:solidFill>
                          </a:uFill>
                          <a:latin typeface="Times New Roman"/>
                          <a:ea typeface="Times New Roman"/>
                          <a:cs typeface="Times New Roman"/>
                          <a:sym typeface="Times New Roman"/>
                        </a:defRPr>
                      </a:pPr>
                      <a:r>
                        <a:t>5</a:t>
                      </a:r>
                      <a:r>
                        <a:rPr>
                          <a:latin typeface="Calibri"/>
                          <a:ea typeface="Calibri"/>
                          <a:cs typeface="Calibri"/>
                          <a:sym typeface="Calibri"/>
                        </a:rPr>
                        <a:t>2.6%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2" name="3B Pasta Grafik"/>
          <p:cNvGraphicFramePr/>
          <p:nvPr/>
        </p:nvGraphicFramePr>
        <p:xfrm>
          <a:off x="3076807" y="1555193"/>
          <a:ext cx="17468188" cy="107901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Dövlət Xidmətləri"/>
          <p:cNvSpPr txBox="1">
            <a:spLocks noGrp="1"/>
          </p:cNvSpPr>
          <p:nvPr>
            <p:ph type="title"/>
          </p:nvPr>
        </p:nvSpPr>
        <p:spPr>
          <a:xfrm>
            <a:off x="1484817" y="366767"/>
            <a:ext cx="21945601" cy="1727201"/>
          </a:xfrm>
          <a:prstGeom prst="rect">
            <a:avLst/>
          </a:prstGeom>
        </p:spPr>
        <p:txBody>
          <a:bodyPr/>
          <a:lstStyle/>
          <a:p>
            <a:r>
              <a:t>Dövlət Xidmətləri</a:t>
            </a:r>
          </a:p>
        </p:txBody>
      </p:sp>
      <p:graphicFrame>
        <p:nvGraphicFramePr>
          <p:cNvPr id="185" name="Tablo"/>
          <p:cNvGraphicFramePr/>
          <p:nvPr/>
        </p:nvGraphicFramePr>
        <p:xfrm>
          <a:off x="1038051" y="2748758"/>
          <a:ext cx="22845484" cy="10309118"/>
        </p:xfrm>
        <a:graphic>
          <a:graphicData uri="http://schemas.openxmlformats.org/drawingml/2006/table">
            <a:tbl>
              <a:tblPr bandRow="1">
                <a:tableStyleId>{4C3C2611-4C71-4FC5-86AE-919BDF0F9419}</a:tableStyleId>
              </a:tblPr>
              <a:tblGrid>
                <a:gridCol w="1746446"/>
                <a:gridCol w="9052305"/>
                <a:gridCol w="9557121"/>
                <a:gridCol w="2483261"/>
              </a:tblGrid>
              <a:tr h="479786">
                <a:tc>
                  <a:txBody>
                    <a:bodyPr/>
                    <a:lstStyle/>
                    <a:p>
                      <a:pPr algn="l" defTabSz="457200">
                        <a:lnSpc>
                          <a:spcPct val="107916"/>
                        </a:lnSpc>
                        <a:spcBef>
                          <a:spcPts val="800"/>
                        </a:spcBef>
                        <a:defRPr sz="1800"/>
                      </a:pPr>
                      <a:r>
                        <a:rPr sz="26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a:uFill>
                            <a:solidFill>
                              <a:srgbClr val="000000"/>
                            </a:solidFill>
                          </a:uFill>
                          <a:latin typeface="Times New Roman"/>
                          <a:ea typeface="Times New Roman"/>
                          <a:cs typeface="Times New Roman"/>
                          <a:sym typeface="Times New Roman"/>
                        </a:rPr>
                        <a:t>(Cədvəl-7)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6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6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Calibri"/>
                          <a:ea typeface="Calibri"/>
                          <a:cs typeface="Calibri"/>
                          <a:sym typeface="Calibri"/>
                        </a:defRPr>
                      </a:pPr>
                      <a: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Antiinhisar və İstehlak Bazarına Nəzarət Dövlət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2"/>
                        </a:rPr>
                        <a:t>www.consumer.gov.az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93.1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Vergilər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3"/>
                        </a:rPr>
                        <a:t>www.taxes.gov.az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600" b="1">
                          <a:uFill>
                            <a:solidFill>
                              <a:srgbClr val="000000"/>
                            </a:solidFill>
                          </a:uFill>
                          <a:latin typeface="Times New Roman"/>
                          <a:ea typeface="Times New Roman"/>
                          <a:cs typeface="Times New Roman"/>
                          <a:sym typeface="Times New Roman"/>
                        </a:defRPr>
                      </a:pPr>
                      <a:r>
                        <a:t>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İqtisadiyyat Nazirliyi yanında Əmlak Məsələləri Dövlət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4"/>
                        </a:rPr>
                        <a:t>www.emdk.gov.az</a:t>
                      </a:r>
                      <a:r>
                        <a:rPr u="sng">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Səfərbərlik və Hərbi Xidmətə Çağırış üzrə Dövlət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5"/>
                        </a:rPr>
                        <a:t>www.seferberlik.gov.az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35.5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Dövlət Miqrasiya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6"/>
                        </a:rPr>
                        <a:t>www.migration.gov.az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33.8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Dövlət Sərhəd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7"/>
                        </a:rPr>
                        <a:t>www.dsx.gov.az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Dövlət Təhlükəszilik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u="sng">
                          <a:solidFill>
                            <a:srgbClr val="0433FF"/>
                          </a:solidFill>
                          <a:uFill>
                            <a:solidFill>
                              <a:srgbClr val="0070C0"/>
                            </a:solidFill>
                          </a:uFill>
                          <a:latin typeface="Times New Roman"/>
                          <a:ea typeface="Times New Roman"/>
                          <a:cs typeface="Times New Roman"/>
                          <a:sym typeface="Times New Roman"/>
                        </a:defRPr>
                      </a:pPr>
                      <a:r>
                        <a:rPr>
                          <a:hlinkClick r:id="rId8"/>
                        </a:rPr>
                        <a:t>www.mns.gov.az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600" b="1">
                          <a:uFill>
                            <a:solidFill>
                              <a:srgbClr val="000000"/>
                            </a:solidFill>
                          </a:uFill>
                          <a:latin typeface="Times New Roman"/>
                          <a:ea typeface="Times New Roman"/>
                          <a:cs typeface="Times New Roman"/>
                          <a:sym typeface="Times New Roman"/>
                        </a:defRPr>
                      </a:pPr>
                      <a:r>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Elektron Təhlükəsizlik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9"/>
                        </a:rPr>
                        <a:t>https://cert.az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Bioloji Müxtəlifliyin Qorunması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Calibri"/>
                          <a:ea typeface="Calibri"/>
                          <a:cs typeface="Calibri"/>
                          <a:sym typeface="Calibri"/>
                        </a:defRPr>
                      </a:pPr>
                      <a:r>
                        <a:rPr>
                          <a:uFill>
                            <a:solidFill>
                              <a:srgbClr val="00B0F0"/>
                            </a:solidFill>
                          </a:uFill>
                          <a:latin typeface="Times New Roman"/>
                          <a:ea typeface="Times New Roman"/>
                          <a:cs typeface="Times New Roman"/>
                          <a:sym typeface="Times New Roman"/>
                        </a:rPr>
                        <a:t>https://nationalparks.az/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18.6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Milli Hidrometeorologiya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0"/>
                        </a:rPr>
                        <a:t>https://meteo.az/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11.8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Dövlət Yanğından Mühafizə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1"/>
                        </a:rPr>
                        <a:t>www.dymx.fhn.gov.az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Kiçikhəcmli Gəmilərə Nəzarət və Sularda Xilasetmə Dövlət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khg.fhn.gov.az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Xüsusi Riskli Xilasetmə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www.xrxx.fhn.gov.az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Xəzər Hövzə Qəza-xilasetmə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www.xhqx.fhn.gov.az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Dövlət Yanğın Nəzarəti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2"/>
                        </a:rPr>
                        <a:t>www.dynx.fhn.gov.az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FHN Tibb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www.tibb.fhn.gov.az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79786">
                <a:tc>
                  <a:txBody>
                    <a:bodyPr/>
                    <a:lstStyle/>
                    <a:p>
                      <a:pPr marL="495300" indent="-495300" defTabSz="457200">
                        <a:buSzPct val="100000"/>
                        <a:buAutoNum type="arabicPeriod"/>
                        <a:defRPr sz="2600">
                          <a:uFill>
                            <a:solidFill>
                              <a:srgbClr val="000000"/>
                            </a:solidFill>
                          </a:uFill>
                          <a:latin typeface="Calibri"/>
                          <a:ea typeface="Calibri"/>
                          <a:cs typeface="Calibri"/>
                          <a:sym typeface="Calibri"/>
                        </a:defRPr>
                      </a:pPr>
                      <a:r>
                        <a:t>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Dövlət Əmək Müfəttişliyi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www.sosial.gov.az/D%C6%8FMXstruktura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6.7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Prezidentinin Təhlükəsizlik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6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13"/>
                        </a:rPr>
                        <a:t>www.dmx.gov.az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92822">
                <a:tc>
                  <a:txBody>
                    <a:bodyPr/>
                    <a:lstStyle/>
                    <a:p>
                      <a:pPr marL="495300" indent="-495300" defTabSz="457200">
                        <a:buSzPct val="100000"/>
                        <a:buAutoNum type="arabicPeriod"/>
                        <a:defRPr sz="2600">
                          <a:uFill>
                            <a:solidFill>
                              <a:srgbClr val="000000"/>
                            </a:solidFill>
                          </a:uFill>
                          <a:latin typeface="Times New Roman"/>
                          <a:ea typeface="Times New Roman"/>
                          <a:cs typeface="Times New Roman"/>
                          <a:sym typeface="Times New Roman"/>
                        </a:defRPr>
                      </a:pPr>
                      <a:r>
                        <a:t>19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600">
                          <a:uFill>
                            <a:solidFill>
                              <a:srgbClr val="000000"/>
                            </a:solidFill>
                          </a:uFill>
                          <a:latin typeface="Times New Roman"/>
                          <a:ea typeface="Times New Roman"/>
                          <a:cs typeface="Times New Roman"/>
                          <a:sym typeface="Times New Roman"/>
                        </a:rPr>
                        <a:t>Xüsusi Rabitə və İnformasiya Təhlükəsizliyi Dövlət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600">
                          <a:solidFill>
                            <a:srgbClr val="0433FF"/>
                          </a:solidFill>
                          <a:uFill>
                            <a:solidFill>
                              <a:srgbClr val="0070C0"/>
                            </a:solidFill>
                          </a:uFill>
                          <a:latin typeface="Times New Roman"/>
                          <a:ea typeface="Times New Roman"/>
                          <a:cs typeface="Times New Roman"/>
                          <a:sym typeface="Times New Roman"/>
                        </a:defRPr>
                      </a:pPr>
                      <a:r>
                        <a:rPr u="sng">
                          <a:uFill>
                            <a:solidFill>
                              <a:srgbClr val="00B0F0"/>
                            </a:solidFill>
                          </a:uFill>
                          <a:hlinkClick r:id="rId13"/>
                        </a:rPr>
                        <a:t>www.dmx.gov.az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79786">
                <a:tc>
                  <a:txBody>
                    <a:bodyPr/>
                    <a:lstStyle/>
                    <a:p>
                      <a:pPr marL="228600" algn="l" defTabSz="457200">
                        <a:defRPr sz="1800"/>
                      </a:pPr>
                      <a:r>
                        <a:rPr sz="2600" b="1">
                          <a:uFill>
                            <a:solidFill>
                              <a:srgbClr val="000000"/>
                            </a:solidFill>
                          </a:uFill>
                          <a:latin typeface="Times New Roman"/>
                          <a:ea typeface="Times New Roman"/>
                          <a:cs typeface="Times New Roman"/>
                          <a:sym typeface="Times New Roman"/>
                        </a:rPr>
                        <a:t>Cəmi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6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6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600" b="1">
                          <a:uFill>
                            <a:solidFill>
                              <a:srgbClr val="000000"/>
                            </a:solidFill>
                          </a:uFill>
                          <a:latin typeface="Times New Roman"/>
                          <a:ea typeface="Times New Roman"/>
                          <a:cs typeface="Times New Roman"/>
                          <a:sym typeface="Times New Roman"/>
                        </a:rPr>
                        <a:t>27.4%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7" name="3B Pasta Grafik"/>
          <p:cNvGraphicFramePr/>
          <p:nvPr/>
        </p:nvGraphicFramePr>
        <p:xfrm>
          <a:off x="2651522" y="2210538"/>
          <a:ext cx="17963301" cy="113084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Agentliklər"/>
          <p:cNvSpPr txBox="1">
            <a:spLocks noGrp="1"/>
          </p:cNvSpPr>
          <p:nvPr>
            <p:ph type="title"/>
          </p:nvPr>
        </p:nvSpPr>
        <p:spPr>
          <a:xfrm>
            <a:off x="1219200" y="209870"/>
            <a:ext cx="21945601" cy="889517"/>
          </a:xfrm>
          <a:prstGeom prst="rect">
            <a:avLst/>
          </a:prstGeom>
        </p:spPr>
        <p:txBody>
          <a:bodyPr/>
          <a:lstStyle>
            <a:lvl1pPr defTabSz="1194816">
              <a:defRPr sz="4116" spc="-41"/>
            </a:lvl1pPr>
          </a:lstStyle>
          <a:p>
            <a:r>
              <a:t>Agentliklər</a:t>
            </a:r>
          </a:p>
        </p:txBody>
      </p:sp>
      <p:graphicFrame>
        <p:nvGraphicFramePr>
          <p:cNvPr id="190" name="Tablo"/>
          <p:cNvGraphicFramePr/>
          <p:nvPr/>
        </p:nvGraphicFramePr>
        <p:xfrm>
          <a:off x="1010798" y="1093362"/>
          <a:ext cx="23098031" cy="12425645"/>
        </p:xfrm>
        <a:graphic>
          <a:graphicData uri="http://schemas.openxmlformats.org/drawingml/2006/table">
            <a:tbl>
              <a:tblPr bandRow="1">
                <a:tableStyleId>{4C3C2611-4C71-4FC5-86AE-919BDF0F9419}</a:tableStyleId>
              </a:tblPr>
              <a:tblGrid>
                <a:gridCol w="1226287"/>
                <a:gridCol w="9957682"/>
                <a:gridCol w="9928247"/>
                <a:gridCol w="1979463"/>
              </a:tblGrid>
              <a:tr h="375845">
                <a:tc>
                  <a:txBody>
                    <a:bodyPr/>
                    <a:lstStyle/>
                    <a:p>
                      <a:pPr algn="l" defTabSz="457200">
                        <a:lnSpc>
                          <a:spcPct val="107916"/>
                        </a:lnSpc>
                        <a:spcBef>
                          <a:spcPts val="800"/>
                        </a:spcBef>
                        <a:defRPr sz="1800"/>
                      </a:pPr>
                      <a:r>
                        <a:rPr sz="17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Agentliklər (Cədvəl-8)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Calibri"/>
                          <a:ea typeface="Calibri"/>
                          <a:cs typeface="Calibri"/>
                          <a:sym typeface="Calibri"/>
                        </a:defRPr>
                      </a:pPr>
                      <a: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İcbari Tibbi Sığorta üzrə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2"/>
                        </a:rPr>
                        <a:t>https://its.gov.az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76.2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Dayanıqlı və Operativ Sosial Təminat Agentliyi DOST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http://dost.gov.az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69.4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97292">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AR Prezidenti yanında Vətəndaşlara Xidmət və Sosial İnnovasiyalar üzrə Dövlət Agentliyi (ASAN XİDMƏT)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70C0"/>
                            </a:solidFill>
                          </a:uFill>
                          <a:latin typeface="Times New Roman"/>
                          <a:ea typeface="Times New Roman"/>
                          <a:cs typeface="Times New Roman"/>
                          <a:sym typeface="Times New Roman"/>
                        </a:defRPr>
                      </a:pPr>
                      <a:r>
                        <a:rPr u="sng">
                          <a:hlinkClick r:id="rId3"/>
                        </a:rPr>
                        <a:t>www.asan.gov.az</a:t>
                      </a:r>
                      <a:r>
                        <a:t> </a:t>
                      </a:r>
                    </a:p>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hlinkClick r:id="rId4"/>
                        </a:rPr>
                        <a:t>www.vxsida.gov.az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67.7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Kiçik və Orta Biznesin İnkişafı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5"/>
                        </a:rPr>
                        <a:t>https://smb.gov.az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67.7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“Azərbaycan Respublikasının Kosmik Agentliyi (Azərkosmos)”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https://azercosmos.az/?lang=az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b="1">
                          <a:uFill>
                            <a:solidFill>
                              <a:srgbClr val="000000"/>
                            </a:solidFill>
                          </a:uFill>
                          <a:latin typeface="Times New Roman"/>
                          <a:ea typeface="Times New Roman"/>
                          <a:cs typeface="Times New Roman"/>
                          <a:sym typeface="Times New Roman"/>
                        </a:defRPr>
                      </a:pPr>
                      <a:r>
                        <a:t>62.7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Calibri"/>
                          <a:ea typeface="Calibri"/>
                          <a:cs typeface="Calibri"/>
                          <a:sym typeface="Calibri"/>
                        </a:defRPr>
                      </a:pPr>
                      <a: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Əqli Mülkiyyət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6"/>
                        </a:rPr>
                        <a:t>https://www.copat.gov.az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61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Dövlət Məşğulluq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https://dma.gov.az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59.3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Qida Təhlükəsizliyi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uFill>
                            <a:solidFill>
                              <a:srgbClr val="0070C0"/>
                            </a:solidFill>
                          </a:uFill>
                          <a:hlinkClick r:id="rId7"/>
                        </a:rPr>
                        <a:t>www.afsa.gov.az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50.8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Dövlət Turizm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uFill>
                            <a:solidFill>
                              <a:srgbClr val="0070C0"/>
                            </a:solidFill>
                          </a:uFill>
                          <a:hlinkClick r:id="rId8"/>
                        </a:rPr>
                        <a:t>www.tourism.gov.az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49.1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Bakı Nəqliyyat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Calibri"/>
                          <a:ea typeface="Calibri"/>
                          <a:cs typeface="Calibri"/>
                          <a:sym typeface="Calibri"/>
                        </a:defRPr>
                      </a:pPr>
                      <a:r>
                        <a:rPr u="sng">
                          <a:uFill>
                            <a:solidFill>
                              <a:srgbClr val="0563C1"/>
                            </a:solidFill>
                          </a:uFill>
                          <a:latin typeface="Times New Roman"/>
                          <a:ea typeface="Times New Roman"/>
                          <a:cs typeface="Times New Roman"/>
                          <a:sym typeface="Times New Roman"/>
                          <a:hlinkClick r:id="rId9"/>
                        </a:rPr>
                        <a:t>https://www.bna.az</a:t>
                      </a:r>
                      <a:r>
                        <a:rPr>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44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Dövlət Reklam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https://adra.gov.az/az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42.3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Avtomobil Yolları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hlinkClick r:id="rId10"/>
                        </a:rPr>
                        <a:t>www.aayda.gov.az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38.9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3884">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Dövlət Mülki Aviasiya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Calibri"/>
                          <a:ea typeface="Calibri"/>
                          <a:cs typeface="Calibri"/>
                          <a:sym typeface="Calibri"/>
                        </a:defRPr>
                      </a:pPr>
                      <a:r>
                        <a:rPr u="sng">
                          <a:uFill>
                            <a:solidFill>
                              <a:srgbClr val="0563C1"/>
                            </a:solidFill>
                          </a:uFill>
                          <a:hlinkClick r:id="rId11"/>
                        </a:rPr>
                        <a:t>www.caa.gov.az</a:t>
                      </a:r>
                      <a:r>
                        <a:t> </a:t>
                      </a:r>
                      <a:r>
                        <a:rPr>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b="1">
                          <a:uFill>
                            <a:solidFill>
                              <a:srgbClr val="000000"/>
                            </a:solidFill>
                          </a:uFill>
                          <a:latin typeface="Times New Roman"/>
                          <a:ea typeface="Times New Roman"/>
                          <a:cs typeface="Times New Roman"/>
                          <a:sym typeface="Times New Roman"/>
                        </a:defRPr>
                      </a:pPr>
                      <a:r>
                        <a:t>32.2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İqtisadi Zonaların İnkişaf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2"/>
                        </a:rPr>
                        <a:t>https://scip.az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35693">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Azərbaycan Dövlət İnformasiya Agentliyi (AZƏRTAC)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t>https://azertag.az/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Mənzil İnşaatı Dövlət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https://mida.gov.az/az/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20.3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Dövlət Mülki Aviasiya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hlinkClick r:id="rId11"/>
                        </a:rPr>
                        <a:t>www.caa.gov.az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18.6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97292">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Medianın İnkişafı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u="sng">
                          <a:solidFill>
                            <a:srgbClr val="0433FF"/>
                          </a:solidFill>
                          <a:uFill>
                            <a:solidFill>
                              <a:srgbClr val="0070C0"/>
                            </a:solidFill>
                          </a:uFill>
                          <a:latin typeface="Times New Roman"/>
                          <a:ea typeface="Times New Roman"/>
                          <a:cs typeface="Times New Roman"/>
                          <a:sym typeface="Times New Roman"/>
                        </a:defRPr>
                      </a:pPr>
                      <a:r>
                        <a:rPr>
                          <a:uFill>
                            <a:solidFill>
                              <a:srgbClr val="0563C1"/>
                            </a:solidFill>
                          </a:uFill>
                          <a:hlinkClick r:id="rId13"/>
                        </a:rPr>
                        <a:t>www.kivdf.gov.az</a:t>
                      </a:r>
                      <a:endParaRPr>
                        <a:uFill>
                          <a:solidFill>
                            <a:srgbClr val="0563C1"/>
                          </a:solidFill>
                        </a:uFill>
                      </a:endParaRPr>
                    </a:p>
                    <a:p>
                      <a:pPr algn="l" defTabSz="457200">
                        <a:defRPr sz="1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4"/>
                        </a:rPr>
                        <a:t>https://media.gov.az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18.6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19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Sənayedə İşlərin Təhlükəsiz Görülməsi və Dağ-Mədən Nəzarəti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www.dag-meden.fhn.gov.az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Tikintidə Təhlükəsizliyə Nəzarət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www.ttnda.fhn.gov.az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Sosial Xidmətlər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https://www.sosial.gov.az/SXA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Nüvə və Radioloji Fəaliyyətin Tənzimlənməsi üzrə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www.nuve.fhn.gov.az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Dövlət Mineral Xammal Ehtiyatlarından İstifadə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http://www.meda.gov.az/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Dövlət Tibbi-Sosial Ekspertiza və Reabilitasiya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https://www.sosial.gov.az/TSEKstruktura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“İnnovasiya və Rəqəmsal İnkişaf Agentliyi” publik hüquqi şəxs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https://mincom.gov.az/az/view/organization/35/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“Azərbaycan Yerüstü Nəqliyyat Agentliyi” publik hüquqi şəxs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solidFill>
                            <a:srgbClr val="0433FF"/>
                          </a:solidFill>
                          <a:uFill>
                            <a:solidFill>
                              <a:srgbClr val="00B0F0"/>
                            </a:solidFill>
                          </a:uFill>
                          <a:latin typeface="Times New Roman"/>
                          <a:ea typeface="Times New Roman"/>
                          <a:cs typeface="Times New Roman"/>
                          <a:sym typeface="Times New Roman"/>
                        </a:rPr>
                        <a:t>https://mincom.gov.az/az/view/organization/36/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1458">
                <a:tc>
                  <a:txBody>
                    <a:bodyPr/>
                    <a:lstStyle/>
                    <a:p>
                      <a:pPr marL="413384" indent="-323850" algn="l" defTabSz="457200">
                        <a:buSzPct val="100000"/>
                        <a:buAutoNum type="arabicPeriod"/>
                        <a:defRPr sz="1700">
                          <a:uFill>
                            <a:solidFill>
                              <a:srgbClr val="000000"/>
                            </a:solidFill>
                          </a:uFill>
                          <a:latin typeface="Calibri"/>
                          <a:ea typeface="Calibri"/>
                          <a:cs typeface="Calibri"/>
                          <a:sym typeface="Calibri"/>
                        </a:defRPr>
                      </a:pPr>
                      <a:r>
                        <a:t>27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QHT-lərə Dövlət Dəstəyi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a:uFill>
                            <a:solidFill>
                              <a:srgbClr val="0070C0"/>
                            </a:solidFill>
                          </a:uFill>
                        </a:rPr>
                        <a:t>https://e-qrant.az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Strateji Obyektlərin Mühafizəsi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B0F0"/>
                            </a:solidFill>
                          </a:uFill>
                          <a:latin typeface="Times New Roman"/>
                          <a:ea typeface="Times New Roman"/>
                          <a:cs typeface="Times New Roman"/>
                          <a:sym typeface="Times New Roman"/>
                        </a:defRPr>
                      </a:pPr>
                      <a:r>
                        <a:rPr>
                          <a:uFill>
                            <a:solidFill>
                              <a:srgbClr val="0070C0"/>
                            </a:solidFill>
                          </a:uFill>
                        </a:rPr>
                        <a:t>www.dmx.gov.az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97292">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29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uFill>
                            <a:solidFill>
                              <a:srgbClr val="000000"/>
                            </a:solidFill>
                          </a:uFill>
                          <a:latin typeface="Times New Roman"/>
                          <a:ea typeface="Times New Roman"/>
                          <a:cs typeface="Times New Roman"/>
                          <a:sym typeface="Times New Roman"/>
                        </a:defRPr>
                      </a:pPr>
                      <a:r>
                        <a:t>Ərazilərinin Minalardan Təmizlənməsi üzrə Milli Agentlik ANAMA</a:t>
                      </a:r>
                      <a:r>
                        <a:rPr u="sng">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u="sng">
                          <a:solidFill>
                            <a:srgbClr val="0433FF"/>
                          </a:solidFill>
                          <a:uFill>
                            <a:solidFill>
                              <a:srgbClr val="0070C0"/>
                            </a:solidFill>
                          </a:uFill>
                          <a:latin typeface="Times New Roman"/>
                          <a:ea typeface="Times New Roman"/>
                          <a:cs typeface="Times New Roman"/>
                          <a:sym typeface="Times New Roman"/>
                        </a:defRPr>
                      </a:pPr>
                      <a:r>
                        <a:rPr>
                          <a:uFill>
                            <a:solidFill>
                              <a:srgbClr val="0563C1"/>
                            </a:solidFill>
                          </a:uFill>
                          <a:hlinkClick r:id="rId15"/>
                        </a:rPr>
                        <a:t>www.anama.gov.az</a:t>
                      </a:r>
                      <a:endParaRPr>
                        <a:uFill>
                          <a:solidFill>
                            <a:srgbClr val="0563C1"/>
                          </a:solidFill>
                        </a:uFill>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1458">
                <a:tc>
                  <a:txBody>
                    <a:bodyPr/>
                    <a:lstStyle/>
                    <a:p>
                      <a:pPr marL="413384" indent="-323850" algn="l" defTabSz="457200">
                        <a:buSzPct val="100000"/>
                        <a:buAutoNum type="arabicPeriod"/>
                        <a:defRPr sz="1700">
                          <a:uFill>
                            <a:solidFill>
                              <a:srgbClr val="000000"/>
                            </a:solidFill>
                          </a:uFill>
                          <a:latin typeface="Times New Roman"/>
                          <a:ea typeface="Times New Roman"/>
                          <a:cs typeface="Times New Roman"/>
                          <a:sym typeface="Times New Roman"/>
                        </a:defRPr>
                      </a:pPr>
                      <a:r>
                        <a:t>30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a:uFill>
                            <a:solidFill>
                              <a:srgbClr val="000000"/>
                            </a:solidFill>
                          </a:uFill>
                          <a:latin typeface="Times New Roman"/>
                          <a:ea typeface="Times New Roman"/>
                          <a:cs typeface="Times New Roman"/>
                          <a:sym typeface="Times New Roman"/>
                        </a:rPr>
                        <a:t>“İnformasiya Kommunikasiya Texnologiyaları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700">
                          <a:solidFill>
                            <a:srgbClr val="0433FF"/>
                          </a:solidFill>
                          <a:uFill>
                            <a:solidFill>
                              <a:srgbClr val="0070C0"/>
                            </a:solidFill>
                          </a:uFill>
                          <a:latin typeface="Times New Roman"/>
                          <a:ea typeface="Times New Roman"/>
                          <a:cs typeface="Times New Roman"/>
                          <a:sym typeface="Times New Roman"/>
                        </a:defRPr>
                      </a:pPr>
                      <a:r>
                        <a:rPr u="sng">
                          <a:uFill>
                            <a:solidFill>
                              <a:srgbClr val="00B0F0"/>
                            </a:solidFill>
                          </a:uFill>
                          <a:hlinkClick r:id="rId16"/>
                        </a:rPr>
                        <a:t>https://mincom.gov.az/az/view/organization/34</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3884">
                <a:tc>
                  <a:txBody>
                    <a:bodyPr/>
                    <a:lstStyle/>
                    <a:p>
                      <a:pPr algn="l" defTabSz="457200">
                        <a:defRPr sz="1700" b="1">
                          <a:uFill>
                            <a:solidFill>
                              <a:srgbClr val="000000"/>
                            </a:solidFill>
                          </a:uFill>
                          <a:latin typeface="Times New Roman"/>
                          <a:ea typeface="Times New Roman"/>
                          <a:cs typeface="Times New Roman"/>
                          <a:sym typeface="Times New Roman"/>
                        </a:defRPr>
                      </a:pPr>
                      <a:r>
                        <a:t>C</a:t>
                      </a:r>
                      <a:r>
                        <a:rPr>
                          <a:latin typeface="Calibri"/>
                          <a:ea typeface="Calibri"/>
                          <a:cs typeface="Calibri"/>
                          <a:sym typeface="Calibri"/>
                        </a:rPr>
                        <a:t>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7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1700" b="1">
                          <a:uFill>
                            <a:solidFill>
                              <a:srgbClr val="000000"/>
                            </a:solidFill>
                          </a:uFill>
                          <a:latin typeface="Times New Roman"/>
                          <a:ea typeface="Times New Roman"/>
                          <a:cs typeface="Times New Roman"/>
                          <a:sym typeface="Times New Roman"/>
                        </a:rPr>
                        <a:t>27.5%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 name="3B Pasta Grafik"/>
          <p:cNvGraphicFramePr/>
          <p:nvPr/>
        </p:nvGraphicFramePr>
        <p:xfrm>
          <a:off x="3848665" y="1555193"/>
          <a:ext cx="15598529" cy="110379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Fondlar, İdarələr,  Mərkəzlər, MMC"/>
          <p:cNvSpPr txBox="1">
            <a:spLocks noGrp="1"/>
          </p:cNvSpPr>
          <p:nvPr>
            <p:ph type="title"/>
          </p:nvPr>
        </p:nvSpPr>
        <p:spPr>
          <a:xfrm>
            <a:off x="1219199" y="-9786"/>
            <a:ext cx="21945601" cy="1138224"/>
          </a:xfrm>
          <a:prstGeom prst="rect">
            <a:avLst/>
          </a:prstGeom>
        </p:spPr>
        <p:txBody>
          <a:bodyPr/>
          <a:lstStyle>
            <a:lvl1pPr defTabSz="2145791">
              <a:defRPr sz="7392" b="1" spc="-73">
                <a:latin typeface="Times New Roman"/>
                <a:ea typeface="Times New Roman"/>
                <a:cs typeface="Times New Roman"/>
                <a:sym typeface="Times New Roman"/>
              </a:defRPr>
            </a:lvl1pPr>
          </a:lstStyle>
          <a:p>
            <a:pPr>
              <a:defRPr b="0">
                <a:latin typeface="+mn-lt"/>
                <a:ea typeface="+mn-ea"/>
                <a:cs typeface="+mn-cs"/>
                <a:sym typeface="Canela Bold"/>
              </a:defRPr>
            </a:pPr>
            <a:r>
              <a:rPr b="1">
                <a:latin typeface="Times New Roman"/>
                <a:ea typeface="Times New Roman"/>
                <a:cs typeface="Times New Roman"/>
                <a:sym typeface="Times New Roman"/>
              </a:rPr>
              <a:t>Fondlar, İdarələr,  Mərkəzlər, MMC</a:t>
            </a:r>
          </a:p>
        </p:txBody>
      </p:sp>
      <p:graphicFrame>
        <p:nvGraphicFramePr>
          <p:cNvPr id="195" name="Tablo"/>
          <p:cNvGraphicFramePr/>
          <p:nvPr/>
        </p:nvGraphicFramePr>
        <p:xfrm>
          <a:off x="1023869" y="1660638"/>
          <a:ext cx="22809410" cy="11611559"/>
        </p:xfrm>
        <a:graphic>
          <a:graphicData uri="http://schemas.openxmlformats.org/drawingml/2006/table">
            <a:tbl>
              <a:tblPr bandRow="1">
                <a:tableStyleId>{4C3C2611-4C71-4FC5-86AE-919BDF0F9419}</a:tableStyleId>
              </a:tblPr>
              <a:tblGrid>
                <a:gridCol w="1753289"/>
                <a:gridCol w="11974285"/>
                <a:gridCol w="6615524"/>
                <a:gridCol w="2459961"/>
              </a:tblGrid>
              <a:tr h="365326">
                <a:tc>
                  <a:txBody>
                    <a:bodyPr/>
                    <a:lstStyle/>
                    <a:p>
                      <a:pPr algn="l" defTabSz="457200">
                        <a:lnSpc>
                          <a:spcPct val="107916"/>
                        </a:lnSpc>
                        <a:spcBef>
                          <a:spcPts val="800"/>
                        </a:spcBef>
                        <a:defRPr sz="1800"/>
                      </a:pPr>
                      <a:r>
                        <a:rPr>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Cədvəl-9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Calibri"/>
                          <a:ea typeface="Calibri"/>
                          <a:cs typeface="Calibri"/>
                          <a:sym typeface="Calibri"/>
                        </a:defRPr>
                      </a:pPr>
                      <a: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FF0000"/>
                          </a:solidFill>
                          <a:uFill>
                            <a:solidFill>
                              <a:srgbClr val="FF0000"/>
                            </a:solidFill>
                          </a:uFill>
                          <a:latin typeface="Times New Roman"/>
                          <a:ea typeface="Times New Roman"/>
                          <a:cs typeface="Times New Roman"/>
                          <a:sym typeface="Times New Roman"/>
                        </a:defRPr>
                      </a:pPr>
                      <a:r>
                        <a:rPr>
                          <a:solidFill>
                            <a:srgbClr val="000000"/>
                          </a:solidFill>
                          <a:uFill>
                            <a:solidFill>
                              <a:srgbClr val="000000"/>
                            </a:solidFill>
                          </a:uFill>
                        </a:rPr>
                        <a:t>Milli Arxiv İdarəsi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2"/>
                        </a:rPr>
                        <a:t>www.milliarxiv.gov.az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71.1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0B0F0"/>
                          </a:solidFill>
                          <a:uFill>
                            <a:solidFill>
                              <a:srgbClr val="00B0F0"/>
                            </a:solidFill>
                          </a:uFill>
                          <a:latin typeface="Times New Roman"/>
                          <a:ea typeface="Times New Roman"/>
                          <a:cs typeface="Times New Roman"/>
                          <a:sym typeface="Times New Roman"/>
                        </a:defRPr>
                      </a:pPr>
                      <a:r>
                        <a:rPr>
                          <a:solidFill>
                            <a:srgbClr val="000000"/>
                          </a:solidFill>
                          <a:uFill>
                            <a:solidFill>
                              <a:srgbClr val="000000"/>
                            </a:solidFill>
                          </a:uFill>
                        </a:rPr>
                        <a:t>Sahibkarlığa Kömək Milli Fondu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3"/>
                        </a:rPr>
                        <a:t>www.edf.gov.az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67.7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0B0F0"/>
                          </a:solidFill>
                          <a:uFill>
                            <a:solidFill>
                              <a:srgbClr val="00B0F0"/>
                            </a:solidFill>
                          </a:uFill>
                          <a:latin typeface="Times New Roman"/>
                          <a:ea typeface="Times New Roman"/>
                          <a:cs typeface="Times New Roman"/>
                          <a:sym typeface="Times New Roman"/>
                        </a:defRPr>
                      </a:pPr>
                      <a:r>
                        <a:rPr>
                          <a:solidFill>
                            <a:srgbClr val="000000"/>
                          </a:solidFill>
                          <a:uFill>
                            <a:solidFill>
                              <a:srgbClr val="000000"/>
                            </a:solidFill>
                          </a:uFill>
                        </a:rPr>
                        <a:t>Dövlət Neft Fondu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4"/>
                        </a:rPr>
                        <a:t>https://www.oilfund.az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61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0B0F0"/>
                          </a:solidFill>
                          <a:uFill>
                            <a:solidFill>
                              <a:srgbClr val="00B0F0"/>
                            </a:solidFill>
                          </a:uFill>
                          <a:latin typeface="Times New Roman"/>
                          <a:ea typeface="Times New Roman"/>
                          <a:cs typeface="Times New Roman"/>
                          <a:sym typeface="Times New Roman"/>
                        </a:defRPr>
                      </a:pPr>
                      <a:r>
                        <a:rPr>
                          <a:solidFill>
                            <a:srgbClr val="000000"/>
                          </a:solidFill>
                          <a:uFill>
                            <a:solidFill>
                              <a:srgbClr val="000000"/>
                            </a:solidFill>
                          </a:uFill>
                        </a:rPr>
                        <a:t>Dövlət İmtahan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5"/>
                        </a:rPr>
                        <a:t>www.dim.gov.az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b="1">
                          <a:uFill>
                            <a:solidFill>
                              <a:srgbClr val="000000"/>
                            </a:solidFill>
                          </a:uFill>
                          <a:latin typeface="Times New Roman"/>
                          <a:ea typeface="Times New Roman"/>
                          <a:cs typeface="Times New Roman"/>
                          <a:sym typeface="Times New Roman"/>
                        </a:defRPr>
                      </a:pPr>
                      <a:r>
                        <a:t>59.3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İpoteka və Kredit Zəmanət Fondu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6"/>
                        </a:rPr>
                        <a:t>www.mcgf.gov.az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54.2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"AzInTelecom"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7"/>
                        </a:rPr>
                        <a:t>https://azintelecom.az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uFill>
                            <a:solidFill>
                              <a:srgbClr val="000000"/>
                            </a:solidFill>
                          </a:uFill>
                          <a:latin typeface="Times New Roman"/>
                          <a:ea typeface="Times New Roman"/>
                          <a:cs typeface="Times New Roman"/>
                          <a:sym typeface="Times New Roman"/>
                        </a:defRPr>
                      </a:pPr>
                      <a:r>
                        <a:rPr b="1"/>
                        <a:t>52.5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"Aztelekom"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8"/>
                        </a:rPr>
                        <a:t>https://www.aztelekom.az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uFill>
                            <a:solidFill>
                              <a:srgbClr val="000000"/>
                            </a:solidFill>
                          </a:uFill>
                          <a:latin typeface="Times New Roman"/>
                          <a:ea typeface="Times New Roman"/>
                          <a:cs typeface="Times New Roman"/>
                          <a:sym typeface="Times New Roman"/>
                        </a:defRPr>
                      </a:pPr>
                      <a:r>
                        <a:rPr b="1"/>
                        <a:t>42.3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Dövlət Radiotezliklər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9"/>
                        </a:rPr>
                        <a:t>https://dri.az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42.3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İqtisadi İslahatların Təhlili və Kommunikasiya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https://ereforms.gov.az/az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38.9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"Azərpoçt"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0"/>
                        </a:rPr>
                        <a:t>https://www.azerpost.az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35.5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“Radio-Televiziya Yayımı və Peyk Rabitəsi” İstehsalat Birliyi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1"/>
                        </a:rPr>
                        <a:t>https://teleradio.az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33.8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Gənclər Fondu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2"/>
                        </a:rPr>
                        <a:t>https://youthfoundation.az/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33.8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541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Elmin İnkişafı Fondu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u="sng">
                          <a:solidFill>
                            <a:srgbClr val="0433FF"/>
                          </a:solidFill>
                          <a:uFill>
                            <a:solidFill>
                              <a:srgbClr val="00B0F0"/>
                            </a:solidFill>
                          </a:uFill>
                          <a:latin typeface="Times New Roman"/>
                          <a:ea typeface="Times New Roman"/>
                          <a:cs typeface="Times New Roman"/>
                          <a:sym typeface="Times New Roman"/>
                        </a:defRPr>
                      </a:pPr>
                      <a:r>
                        <a:rPr>
                          <a:hlinkClick r:id="rId13"/>
                        </a:rPr>
                        <a:t>www.elmfondu.gov.az</a:t>
                      </a:r>
                    </a:p>
                    <a:p>
                      <a:pPr algn="l" defTabSz="457200">
                        <a:defRPr sz="18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4"/>
                        </a:rPr>
                        <a:t>https://www.sdf.gov.az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uFill>
                            <a:solidFill>
                              <a:srgbClr val="000000"/>
                            </a:solidFill>
                          </a:uFill>
                          <a:latin typeface="Times New Roman"/>
                          <a:ea typeface="Times New Roman"/>
                          <a:cs typeface="Times New Roman"/>
                          <a:sym typeface="Times New Roman"/>
                        </a:defRPr>
                      </a:pPr>
                      <a:r>
                        <a:rPr b="1"/>
                        <a:t>33.8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"Sumqayıt Kimya Sənaye Parkı"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5"/>
                        </a:rPr>
                        <a:t>https://scip.az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Dənizkənarı Bulvar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http://bulvar.gov.az/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Bakı Biznes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6"/>
                        </a:rPr>
                        <a:t>http://bbm-az.com</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Baş Dövlət Yol Polisi İdarəsi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B0F0"/>
                            </a:solidFill>
                          </a:uFill>
                          <a:latin typeface="Calibri"/>
                          <a:ea typeface="Calibri"/>
                          <a:cs typeface="Calibri"/>
                          <a:sym typeface="Calibri"/>
                        </a:defRPr>
                      </a:pPr>
                      <a:r>
                        <a:rPr u="sng">
                          <a:uFill>
                            <a:solidFill>
                              <a:srgbClr val="0070C0"/>
                            </a:solidFill>
                          </a:uFill>
                          <a:latin typeface="Times New Roman"/>
                          <a:ea typeface="Times New Roman"/>
                          <a:cs typeface="Times New Roman"/>
                          <a:sym typeface="Times New Roman"/>
                          <a:hlinkClick r:id="rId17"/>
                        </a:rPr>
                        <a:t>www.dyp.gov.az</a:t>
                      </a:r>
                      <a:r>
                        <a:rPr>
                          <a:uFill>
                            <a:solidFill>
                              <a:srgbClr val="0070C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"İçərişəhər" Dövlət Tarix-Memarlıq Qoruğu İdarəsi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https://icherisheher.gov.az/az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19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"Bakı Telefon Rabitəsi"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8"/>
                        </a:rPr>
                        <a:t>https://www.baktelecom.az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18.6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Akkreditasiya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9"/>
                        </a:rPr>
                        <a:t>https://www.accreditation.gov.az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11.8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Böhran Vəziyyətlərində İdarəetmə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a:uFill>
                            <a:solidFill>
                              <a:srgbClr val="00B0F0"/>
                            </a:solidFill>
                          </a:uFill>
                          <a:latin typeface="Times New Roman"/>
                          <a:ea typeface="Times New Roman"/>
                          <a:cs typeface="Times New Roman"/>
                          <a:sym typeface="Times New Roman"/>
                        </a:rPr>
                        <a:t>www.bvim.fhn.gov.az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Dövlət Sosial Müdafiə Fondu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https://www.sosial.gov.az/dsmfstruktura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İstehlak Mallarının Ekspertizası Mərkəzi MMC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20"/>
                        </a:rPr>
                        <a:t>https://ekspertiza.az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"Hərbiləşdirilmiş Mühafizə İdarəsi"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21"/>
                        </a:rPr>
                        <a:t>https://mincom.gov.az/az/view/organization/13/</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“Bakı Taksi Xidməti”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22"/>
                        </a:rPr>
                        <a:t>https://mincom.gov.az/az/view/organization/25/</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uFill>
                            <a:solidFill>
                              <a:srgbClr val="000000"/>
                            </a:solidFill>
                          </a:uFill>
                          <a:latin typeface="Times New Roman"/>
                          <a:ea typeface="Times New Roman"/>
                          <a:cs typeface="Times New Roman"/>
                          <a:sym typeface="Times New Roman"/>
                        </a:defRPr>
                      </a:pPr>
                      <a:r>
                        <a:rPr b="1"/>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Calibri"/>
                          <a:ea typeface="Calibri"/>
                          <a:cs typeface="Calibri"/>
                          <a:sym typeface="Calibri"/>
                        </a:defRPr>
                      </a:pPr>
                      <a:r>
                        <a:t>27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“İnformasiya-Kommunikasiya Texnologiyalarının Tətbiqi və Tədrisi Mərkəzi”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23"/>
                        </a:rPr>
                        <a:t>https://mincom.gov.az/az/view/organization/18/</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uFill>
                            <a:solidFill>
                              <a:srgbClr val="000000"/>
                            </a:solidFill>
                          </a:uFill>
                          <a:latin typeface="Times New Roman"/>
                          <a:ea typeface="Times New Roman"/>
                          <a:cs typeface="Times New Roman"/>
                          <a:sym typeface="Times New Roman"/>
                        </a:defRPr>
                      </a:pPr>
                      <a:r>
                        <a:rPr b="1"/>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a:uFill>
                            <a:solidFill>
                              <a:srgbClr val="000000"/>
                            </a:solidFill>
                          </a:uFill>
                          <a:latin typeface="Times New Roman"/>
                          <a:ea typeface="Times New Roman"/>
                          <a:cs typeface="Times New Roman"/>
                          <a:sym typeface="Times New Roman"/>
                        </a:rPr>
                        <a:t>Azərbaycanda İxracın və İnvestisiyaların Təşviqi Fondu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24"/>
                        </a:rPr>
                        <a:t>https://azpromo.az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365326">
                <a:tc>
                  <a:txBody>
                    <a:bodyPr/>
                    <a:lstStyle/>
                    <a:p>
                      <a:pPr marL="342900" indent="-342900" algn="l" defTabSz="457200">
                        <a:buSzPct val="100000"/>
                        <a:buAutoNum type="arabicPeriod"/>
                        <a:defRPr sz="1800">
                          <a:uFill>
                            <a:solidFill>
                              <a:srgbClr val="000000"/>
                            </a:solidFill>
                          </a:uFill>
                          <a:latin typeface="Times New Roman"/>
                          <a:ea typeface="Times New Roman"/>
                          <a:cs typeface="Times New Roman"/>
                          <a:sym typeface="Times New Roman"/>
                        </a:defRPr>
                      </a:pPr>
                      <a:r>
                        <a:t>29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a:uFill>
                            <a:solidFill>
                              <a:srgbClr val="000000"/>
                            </a:solidFill>
                          </a:uFill>
                          <a:latin typeface="Times New Roman"/>
                          <a:ea typeface="Times New Roman"/>
                          <a:cs typeface="Times New Roman"/>
                          <a:sym typeface="Times New Roman"/>
                        </a:rPr>
                        <a:t>Dördüncü Sənaye İnqilabının Təhlili və Kommunikasiya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25"/>
                        </a:rPr>
                        <a:t>www.economy.gov.az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b="1">
                          <a:uFill>
                            <a:solidFill>
                              <a:srgbClr val="000000"/>
                            </a:solidFill>
                          </a:uFill>
                          <a:latin typeface="Times New Roman"/>
                          <a:ea typeface="Times New Roman"/>
                          <a:cs typeface="Times New Roman"/>
                          <a:sym typeface="Times New Roman"/>
                        </a:rPr>
                        <a:t>0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65326">
                <a:tc>
                  <a:txBody>
                    <a:bodyPr/>
                    <a:lstStyle/>
                    <a:p>
                      <a:pPr algn="l" defTabSz="457200">
                        <a:defRPr sz="1800"/>
                      </a:pPr>
                      <a:r>
                        <a:rPr b="1">
                          <a:uFill>
                            <a:solidFill>
                              <a:srgbClr val="000000"/>
                            </a:solidFill>
                          </a:uFill>
                          <a:latin typeface="Times New Roman"/>
                          <a:ea typeface="Times New Roman"/>
                          <a:cs typeface="Times New Roman"/>
                          <a:sym typeface="Times New Roman"/>
                        </a:rPr>
                        <a:t>Cəmi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uFill>
                            <a:solidFill>
                              <a:srgbClr val="00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b="1">
                          <a:uFill>
                            <a:solidFill>
                              <a:srgbClr val="000000"/>
                            </a:solidFill>
                          </a:uFill>
                          <a:latin typeface="Times New Roman"/>
                          <a:ea typeface="Times New Roman"/>
                          <a:cs typeface="Times New Roman"/>
                          <a:sym typeface="Times New Roman"/>
                        </a:rPr>
                        <a:t>28.5%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7" name="3B Pasta Grafik"/>
          <p:cNvGraphicFramePr/>
          <p:nvPr/>
        </p:nvGraphicFramePr>
        <p:xfrm>
          <a:off x="3547424" y="1569976"/>
          <a:ext cx="14836981" cy="111457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Şirkətlər, komissiyalar, institutlar və digər hüquqi şəxslər"/>
          <p:cNvSpPr txBox="1">
            <a:spLocks noGrp="1"/>
          </p:cNvSpPr>
          <p:nvPr>
            <p:ph type="title"/>
          </p:nvPr>
        </p:nvSpPr>
        <p:spPr>
          <a:xfrm>
            <a:off x="1219200" y="774700"/>
            <a:ext cx="21945601" cy="807514"/>
          </a:xfrm>
          <a:prstGeom prst="rect">
            <a:avLst/>
          </a:prstGeom>
        </p:spPr>
        <p:txBody>
          <a:bodyPr/>
          <a:lstStyle>
            <a:lvl1pPr defTabSz="1463040">
              <a:defRPr sz="5040" b="1" spc="-50">
                <a:latin typeface="Times New Roman"/>
                <a:ea typeface="Times New Roman"/>
                <a:cs typeface="Times New Roman"/>
                <a:sym typeface="Times New Roman"/>
              </a:defRPr>
            </a:lvl1pPr>
          </a:lstStyle>
          <a:p>
            <a:pPr>
              <a:defRPr b="0">
                <a:latin typeface="+mn-lt"/>
                <a:ea typeface="+mn-ea"/>
                <a:cs typeface="+mn-cs"/>
                <a:sym typeface="Canela Bold"/>
              </a:defRPr>
            </a:pPr>
            <a:r>
              <a:rPr b="1">
                <a:latin typeface="Times New Roman"/>
                <a:ea typeface="Times New Roman"/>
                <a:cs typeface="Times New Roman"/>
                <a:sym typeface="Times New Roman"/>
              </a:rPr>
              <a:t>Şirkətlər, komissiyalar, institutlar və digər hüquqi şəxslər </a:t>
            </a:r>
          </a:p>
        </p:txBody>
      </p:sp>
      <p:graphicFrame>
        <p:nvGraphicFramePr>
          <p:cNvPr id="200" name="Tablo"/>
          <p:cNvGraphicFramePr/>
          <p:nvPr/>
        </p:nvGraphicFramePr>
        <p:xfrm>
          <a:off x="1342901" y="1642966"/>
          <a:ext cx="22892795" cy="11833875"/>
        </p:xfrm>
        <a:graphic>
          <a:graphicData uri="http://schemas.openxmlformats.org/drawingml/2006/table">
            <a:tbl>
              <a:tblPr bandRow="1">
                <a:tableStyleId>{4C3C2611-4C71-4FC5-86AE-919BDF0F9419}</a:tableStyleId>
              </a:tblPr>
              <a:tblGrid>
                <a:gridCol w="1717492"/>
                <a:gridCol w="10367518"/>
                <a:gridCol w="8117220"/>
                <a:gridCol w="2684212"/>
              </a:tblGrid>
              <a:tr h="542640">
                <a:tc>
                  <a:txBody>
                    <a:bodyPr/>
                    <a:lstStyle/>
                    <a:p>
                      <a:pPr algn="l" defTabSz="457200">
                        <a:lnSpc>
                          <a:spcPct val="107916"/>
                        </a:lnSpc>
                        <a:spcBef>
                          <a:spcPts val="800"/>
                        </a:spcBef>
                        <a:defRPr sz="1800"/>
                      </a:pPr>
                      <a:r>
                        <a:rPr sz="25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(Cədvəl-10)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Calibri"/>
                          <a:ea typeface="Calibri"/>
                          <a:cs typeface="Calibri"/>
                          <a:sym typeface="Calibri"/>
                        </a:defRPr>
                      </a:pPr>
                      <a: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Dövlət Neft Şirkəti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2"/>
                        </a:rPr>
                        <a:t>www.socar.az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74.5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"Azəriqaz" İstehsalat Birliyi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B0F0"/>
                            </a:solidFill>
                          </a:uFill>
                          <a:latin typeface="Times New Roman"/>
                          <a:ea typeface="Times New Roman"/>
                          <a:cs typeface="Times New Roman"/>
                          <a:sym typeface="Times New Roman"/>
                        </a:defRPr>
                      </a:pPr>
                      <a:r>
                        <a:t>http://azeriqaz.az/az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35.5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Dövlət İdarəçilik Akademiyası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B0F0"/>
                            </a:solidFill>
                          </a:uFill>
                          <a:latin typeface="Times New Roman"/>
                          <a:ea typeface="Times New Roman"/>
                          <a:cs typeface="Times New Roman"/>
                          <a:sym typeface="Times New Roman"/>
                        </a:defRPr>
                      </a:pPr>
                      <a:r>
                        <a:t>https://dia.edu.az/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33.8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896687">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Tarif Şurası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u="sng">
                          <a:solidFill>
                            <a:srgbClr val="0433FF"/>
                          </a:solidFill>
                          <a:uFill>
                            <a:solidFill>
                              <a:srgbClr val="0070C0"/>
                            </a:solidFill>
                          </a:uFill>
                          <a:latin typeface="Times New Roman"/>
                          <a:ea typeface="Times New Roman"/>
                          <a:cs typeface="Times New Roman"/>
                          <a:sym typeface="Times New Roman"/>
                        </a:defRPr>
                      </a:pPr>
                      <a:r>
                        <a:rPr>
                          <a:uFill>
                            <a:solidFill>
                              <a:srgbClr val="0563C1"/>
                            </a:solidFill>
                          </a:uFill>
                          <a:hlinkClick r:id="rId3"/>
                        </a:rPr>
                        <a:t>www.tariffcouncil.gov.az</a:t>
                      </a:r>
                      <a:endParaRPr>
                        <a:uFill>
                          <a:solidFill>
                            <a:srgbClr val="0563C1"/>
                          </a:solidFill>
                        </a:uFill>
                      </a:endParaRPr>
                    </a:p>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4"/>
                        </a:rPr>
                        <a:t>http://tariff.gov.az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32.2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Times New Roman"/>
                          <a:ea typeface="Times New Roman"/>
                          <a:cs typeface="Times New Roman"/>
                          <a:sym typeface="Times New Roman"/>
                        </a:defRPr>
                      </a:pPr>
                      <a:r>
                        <a:rPr u="sng">
                          <a:hlinkClick r:id="rId5"/>
                        </a:rPr>
                        <a:t>Dövlət Dəniz Administrasiyası</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6"/>
                        </a:rPr>
                        <a:t>www.ardda.gov.az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uFill>
                            <a:solidFill>
                              <a:srgbClr val="000000"/>
                            </a:solidFill>
                          </a:uFill>
                          <a:latin typeface="Calibri"/>
                          <a:ea typeface="Calibri"/>
                          <a:cs typeface="Calibri"/>
                          <a:sym typeface="Calibri"/>
                        </a:defRPr>
                      </a:pPr>
                      <a:r>
                        <a:rPr>
                          <a:latin typeface="Times New Roman"/>
                          <a:ea typeface="Times New Roman"/>
                          <a:cs typeface="Times New Roman"/>
                          <a:sym typeface="Times New Roman"/>
                        </a:rPr>
                        <a:t>Korrupsiyaya Qarşı Mübarizə üzrə Komissiya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0000"/>
                            </a:solidFill>
                          </a:uFill>
                          <a:latin typeface="Calibri"/>
                          <a:ea typeface="Calibri"/>
                          <a:cs typeface="Calibri"/>
                          <a:sym typeface="Calibri"/>
                        </a:defRPr>
                      </a:pPr>
                      <a:r>
                        <a:rPr u="sng">
                          <a:uFill>
                            <a:solidFill>
                              <a:srgbClr val="0070C0"/>
                            </a:solidFill>
                          </a:uFill>
                          <a:latin typeface="Times New Roman"/>
                          <a:ea typeface="Times New Roman"/>
                          <a:cs typeface="Times New Roman"/>
                          <a:sym typeface="Times New Roman"/>
                          <a:hlinkClick r:id="rId7"/>
                        </a:rPr>
                        <a:t>www.antikorrupsiya.gov.az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İqtisadi İslahatlar Elmi Tədqiqat İnstitutu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8"/>
                        </a:rPr>
                        <a:t>http://ier.az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"Azərbaycan Metrologiya İnstitutu"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9"/>
                        </a:rPr>
                        <a:t>http://metrology.az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Dövlət Sığorta Kommersiya Şirkəti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0"/>
                        </a:rPr>
                        <a:t>www.azersigorta</a:t>
                      </a:r>
                      <a:r>
                        <a:rPr>
                          <a:uFill>
                            <a:solidFill>
                              <a:srgbClr val="0070C0"/>
                            </a:solidFill>
                          </a:uFill>
                        </a:rPr>
                        <a:t>.az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15.2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Standartlaşdırma İnstitutu” (AZSTAND</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11"/>
                        </a:rPr>
                        <a:t>http://www.azstand.gov.az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15.2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Times New Roman"/>
                          <a:ea typeface="Times New Roman"/>
                          <a:cs typeface="Times New Roman"/>
                          <a:sym typeface="Times New Roman"/>
                        </a:defRPr>
                      </a:pPr>
                      <a:r>
                        <a:t>Satınalma </a:t>
                      </a:r>
                      <a:r>
                        <a:rPr u="sng">
                          <a:hlinkClick r:id="rId12"/>
                        </a:rPr>
                        <a:t>www.etender.gov.az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3"/>
                        </a:rPr>
                        <a:t>https://etender.gov.az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13.5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896687">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Əsir və itkin düşmüş, girov götürülmüş vətəndaşlarla əlaqədar Dövlət Komissiyası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14"/>
                        </a:rPr>
                        <a:t>www.human.gov.az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13.5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Lisenziyalar və İcazələr Portalı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5"/>
                        </a:rPr>
                        <a:t>https://lisenziya.gov.az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Prezident yanında Ali Attestasiya Komissiyası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16"/>
                        </a:rPr>
                        <a:t>www.aak.gov.az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Fövqəladə Hallar Nazirliyinin Akademiyası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www.akademiya.fhn.gov.az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6.7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896687">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Əmək Bazarı və Sosial Müdafiə Məsələləri üzrə Milli Observatoriya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7"/>
                        </a:rPr>
                        <a:t>www.sosial.gov.az/observatoriyarehber</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42640">
                <a:tc>
                  <a:txBody>
                    <a:bodyPr/>
                    <a:lstStyle/>
                    <a:p>
                      <a:pPr marL="566419" indent="-476250" algn="l" defTabSz="457200">
                        <a:buSzPct val="100000"/>
                        <a:buAutoNum type="arabicPeriod"/>
                        <a:defRPr sz="2500">
                          <a:uFill>
                            <a:solidFill>
                              <a:srgbClr val="000000"/>
                            </a:solidFill>
                          </a:uFill>
                          <a:latin typeface="Calibri"/>
                          <a:ea typeface="Calibri"/>
                          <a:cs typeface="Calibri"/>
                          <a:sym typeface="Calibri"/>
                        </a:defRPr>
                      </a:pPr>
                      <a:r>
                        <a:t>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Dayanıqlı İnkişaf üzrə Milli Əlaqələndirmə Şurası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8"/>
                        </a:rPr>
                        <a:t>www.economy.gov.az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42640">
                <a:tc>
                  <a:txBody>
                    <a:bodyPr/>
                    <a:lstStyle/>
                    <a:p>
                      <a:pPr marL="566419" indent="-476250" algn="l" defTabSz="457200">
                        <a:buSzPct val="100000"/>
                        <a:buAutoNum type="arabicPeriod"/>
                        <a:defRPr sz="2500">
                          <a:uFill>
                            <a:solidFill>
                              <a:srgbClr val="000000"/>
                            </a:solidFill>
                          </a:uFill>
                          <a:latin typeface="Times New Roman"/>
                          <a:ea typeface="Times New Roman"/>
                          <a:cs typeface="Times New Roman"/>
                          <a:sym typeface="Times New Roman"/>
                        </a:defRPr>
                      </a:pPr>
                      <a:r>
                        <a:t>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Azərbaycanda Proqram İdarəetmə Qurumu (PİQ)</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19"/>
                        </a:rPr>
                        <a:t>http://pao.az/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64238">
                <a:tc>
                  <a:txBody>
                    <a:bodyPr/>
                    <a:lstStyle/>
                    <a:p>
                      <a:pPr algn="l" defTabSz="457200">
                        <a:defRPr sz="1800"/>
                      </a:pPr>
                      <a:r>
                        <a:rPr sz="2500" b="1">
                          <a:uFill>
                            <a:solidFill>
                              <a:srgbClr val="000000"/>
                            </a:solidFill>
                          </a:uFill>
                          <a:latin typeface="Times New Roman"/>
                          <a:ea typeface="Times New Roman"/>
                          <a:cs typeface="Times New Roman"/>
                          <a:sym typeface="Times New Roman"/>
                        </a:rPr>
                        <a:t>Cəmi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b="1">
                          <a:uFill>
                            <a:solidFill>
                              <a:srgbClr val="000000"/>
                            </a:solidFill>
                          </a:uFill>
                          <a:latin typeface="Times New Roman"/>
                          <a:ea typeface="Times New Roman"/>
                          <a:cs typeface="Times New Roman"/>
                          <a:sym typeface="Times New Roman"/>
                        </a:rPr>
                        <a:t>20.5%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Monitorinq metodologiyası"/>
          <p:cNvSpPr txBox="1">
            <a:spLocks noGrp="1"/>
          </p:cNvSpPr>
          <p:nvPr>
            <p:ph type="title"/>
          </p:nvPr>
        </p:nvSpPr>
        <p:spPr>
          <a:prstGeom prst="rect">
            <a:avLst/>
          </a:prstGeom>
        </p:spPr>
        <p:txBody>
          <a:bodyPr/>
          <a:lstStyle/>
          <a:p>
            <a:r>
              <a:t>Monitorinq metodologiyası</a:t>
            </a:r>
          </a:p>
        </p:txBody>
      </p:sp>
      <p:sp>
        <p:nvSpPr>
          <p:cNvPr id="156" name="Mərkəzi icra hakimiyyətlərinin rəsmi internet saytlarının onlayn şəffaflıq vəziyyəti 13 parametr və 59 qiymətləndirici meyarlar üzrə (Cədvəl-1) analiz olunmuşdur.…"/>
          <p:cNvSpPr txBox="1">
            <a:spLocks noGrp="1"/>
          </p:cNvSpPr>
          <p:nvPr>
            <p:ph type="body" idx="1"/>
          </p:nvPr>
        </p:nvSpPr>
        <p:spPr>
          <a:xfrm>
            <a:off x="1217711" y="2917861"/>
            <a:ext cx="21948578" cy="9154950"/>
          </a:xfrm>
          <a:prstGeom prst="rect">
            <a:avLst/>
          </a:prstGeom>
        </p:spPr>
        <p:txBody>
          <a:bodyPr/>
          <a:lstStyle/>
          <a:p>
            <a:r>
              <a:rPr>
                <a:latin typeface="Times New Roman"/>
                <a:ea typeface="Times New Roman"/>
                <a:cs typeface="Times New Roman"/>
                <a:sym typeface="Times New Roman"/>
              </a:rPr>
              <a:t>Mərkəzi icra hakimiyyətlərinin rəsmi internet saytlarının onlayn şəffaflıq vəziyyəti 13 parametr və 59 qiymətləndirici meyarlar üzrə (Cədvəl-1) analiz olunmuşdur.  </a:t>
            </a:r>
          </a:p>
          <a:p>
            <a:r>
              <a:rPr>
                <a:latin typeface="Times New Roman"/>
                <a:ea typeface="Times New Roman"/>
                <a:cs typeface="Times New Roman"/>
                <a:sym typeface="Times New Roman"/>
              </a:rPr>
              <a:t>2. Dövlət qurumlarının dövlət xidmətləri ilə bağlı vahid məlumat portalına (</a:t>
            </a:r>
            <a:r>
              <a:rPr u="sng">
                <a:solidFill>
                  <a:srgbClr val="00B0F0"/>
                </a:solidFill>
                <a:uFill>
                  <a:solidFill>
                    <a:srgbClr val="00B0F0"/>
                  </a:solidFill>
                </a:uFill>
                <a:latin typeface="Times New Roman"/>
                <a:ea typeface="Times New Roman"/>
                <a:cs typeface="Times New Roman"/>
                <a:sym typeface="Times New Roman"/>
                <a:hlinkClick r:id="rId2"/>
              </a:rPr>
              <a:t>https://www.dxr.az</a:t>
            </a:r>
            <a:r>
              <a:rPr>
                <a:latin typeface="Times New Roman"/>
                <a:ea typeface="Times New Roman"/>
                <a:cs typeface="Times New Roman"/>
                <a:sym typeface="Times New Roman"/>
              </a:rPr>
              <a:t>) inteqrasiyasının real vəziyyəti araşdırılmışdır.</a:t>
            </a:r>
          </a:p>
          <a:p>
            <a:r>
              <a:rPr>
                <a:latin typeface="Times New Roman"/>
                <a:ea typeface="Times New Roman"/>
                <a:cs typeface="Times New Roman"/>
                <a:sym typeface="Times New Roman"/>
              </a:rPr>
              <a:t>3.Dövlət qurumlarının göstərdiyi elektron xidmətlərin (</a:t>
            </a:r>
            <a:r>
              <a:rPr u="sng">
                <a:solidFill>
                  <a:srgbClr val="00B0F0"/>
                </a:solidFill>
                <a:uFill>
                  <a:solidFill>
                    <a:srgbClr val="00B0F0"/>
                  </a:solidFill>
                </a:uFill>
                <a:latin typeface="Times New Roman"/>
                <a:ea typeface="Times New Roman"/>
                <a:cs typeface="Times New Roman"/>
                <a:sym typeface="Times New Roman"/>
                <a:hlinkClick r:id="rId3"/>
              </a:rPr>
              <a:t>https://www.e-gov.az</a:t>
            </a:r>
            <a:r>
              <a:rPr>
                <a:latin typeface="Times New Roman"/>
                <a:ea typeface="Times New Roman"/>
                <a:cs typeface="Times New Roman"/>
                <a:sym typeface="Times New Roman"/>
              </a:rPr>
              <a:t> ) vəziyyəti təhlil edilmişdir. </a:t>
            </a:r>
          </a:p>
          <a:p>
            <a:r>
              <a:rPr>
                <a:latin typeface="Times New Roman"/>
                <a:ea typeface="Times New Roman"/>
                <a:cs typeface="Times New Roman"/>
                <a:sym typeface="Times New Roman"/>
              </a:rPr>
              <a:t>Kəmiyyət Həcm</a:t>
            </a:r>
          </a:p>
          <a:p>
            <a:r>
              <a:rPr>
                <a:latin typeface="Times New Roman"/>
                <a:ea typeface="Times New Roman"/>
                <a:cs typeface="Times New Roman"/>
                <a:sym typeface="Times New Roman"/>
              </a:rPr>
              <a:t>Dolğunluq</a:t>
            </a:r>
          </a:p>
          <a:p>
            <a:r>
              <a:rPr>
                <a:latin typeface="Times New Roman"/>
                <a:ea typeface="Times New Roman"/>
                <a:cs typeface="Times New Roman"/>
                <a:sym typeface="Times New Roman"/>
              </a:rPr>
              <a:t>Aktuallıq	</a:t>
            </a:r>
          </a:p>
          <a:p>
            <a:r>
              <a:rPr>
                <a:latin typeface="Times New Roman"/>
                <a:ea typeface="Times New Roman"/>
                <a:cs typeface="Times New Roman"/>
                <a:sym typeface="Times New Roman"/>
              </a:rPr>
              <a:t>Giriş rahatlığı	</a:t>
            </a:r>
          </a:p>
          <a:p>
            <a:r>
              <a:rPr>
                <a:latin typeface="Times New Roman"/>
                <a:ea typeface="Times New Roman"/>
                <a:cs typeface="Times New Roman"/>
                <a:sym typeface="Times New Roman"/>
              </a:rPr>
              <a:t>İnformasiya açıqlığı</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2" name="3B Pasta Grafik"/>
          <p:cNvGraphicFramePr/>
          <p:nvPr/>
        </p:nvGraphicFramePr>
        <p:xfrm>
          <a:off x="6368678" y="1943045"/>
          <a:ext cx="12420609" cy="109450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QSC və ACS"/>
          <p:cNvSpPr txBox="1">
            <a:spLocks noGrp="1"/>
          </p:cNvSpPr>
          <p:nvPr>
            <p:ph type="title"/>
          </p:nvPr>
        </p:nvSpPr>
        <p:spPr>
          <a:xfrm>
            <a:off x="1219200" y="774700"/>
            <a:ext cx="21945601" cy="765960"/>
          </a:xfrm>
          <a:prstGeom prst="rect">
            <a:avLst/>
          </a:prstGeom>
        </p:spPr>
        <p:txBody>
          <a:bodyPr/>
          <a:lstStyle>
            <a:lvl1pPr defTabSz="999744">
              <a:defRPr sz="3443" spc="-34"/>
            </a:lvl1pPr>
          </a:lstStyle>
          <a:p>
            <a:r>
              <a:t>QSC və ACS</a:t>
            </a:r>
          </a:p>
        </p:txBody>
      </p:sp>
      <p:graphicFrame>
        <p:nvGraphicFramePr>
          <p:cNvPr id="205" name="Tablo"/>
          <p:cNvGraphicFramePr/>
          <p:nvPr/>
        </p:nvGraphicFramePr>
        <p:xfrm>
          <a:off x="1287975" y="1597775"/>
          <a:ext cx="22622035" cy="11666887"/>
        </p:xfrm>
        <a:graphic>
          <a:graphicData uri="http://schemas.openxmlformats.org/drawingml/2006/table">
            <a:tbl>
              <a:tblPr bandRow="1">
                <a:tableStyleId>{4C3C2611-4C71-4FC5-86AE-919BDF0F9419}</a:tableStyleId>
              </a:tblPr>
              <a:tblGrid>
                <a:gridCol w="1765167"/>
                <a:gridCol w="12039185"/>
                <a:gridCol w="6461920"/>
                <a:gridCol w="2349412"/>
              </a:tblGrid>
              <a:tr h="539113">
                <a:tc>
                  <a:txBody>
                    <a:bodyPr/>
                    <a:lstStyle/>
                    <a:p>
                      <a:pPr algn="l" defTabSz="457200">
                        <a:lnSpc>
                          <a:spcPct val="107916"/>
                        </a:lnSpc>
                        <a:spcBef>
                          <a:spcPts val="800"/>
                        </a:spcBef>
                        <a:defRPr sz="1800"/>
                      </a:pPr>
                      <a:r>
                        <a:rPr sz="27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QSC və ACS (Cədvəl-11)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“AzerGold” QSC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070C0"/>
                            </a:solidFill>
                          </a:uFill>
                          <a:hlinkClick r:id="rId2"/>
                        </a:rPr>
                        <a:t>www.azergold.az</a:t>
                      </a:r>
                      <a:r>
                        <a:rPr u="sng">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700">
                          <a:uFill>
                            <a:solidFill>
                              <a:srgbClr val="000000"/>
                            </a:solidFill>
                          </a:uFill>
                          <a:latin typeface="Times New Roman"/>
                          <a:ea typeface="Times New Roman"/>
                          <a:cs typeface="Times New Roman"/>
                          <a:sym typeface="Times New Roman"/>
                        </a:defRPr>
                      </a:pPr>
                      <a:r>
                        <a:rPr b="1"/>
                        <a:t>62.7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“Azərbaycan Beynəlxalq Bankı”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https://abb-bank.az/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b="1">
                          <a:uFill>
                            <a:solidFill>
                              <a:srgbClr val="000000"/>
                            </a:solidFill>
                          </a:uFill>
                          <a:latin typeface="Times New Roman"/>
                          <a:ea typeface="Times New Roman"/>
                          <a:cs typeface="Times New Roman"/>
                          <a:sym typeface="Times New Roman"/>
                        </a:defRPr>
                      </a:pPr>
                      <a:r>
                        <a:t>62.7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"AzərTürk Bank"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Calibri"/>
                          <a:ea typeface="Calibri"/>
                          <a:cs typeface="Calibri"/>
                          <a:sym typeface="Calibri"/>
                        </a:defRPr>
                      </a:pPr>
                      <a:r>
                        <a:rPr>
                          <a:latin typeface="Times New Roman"/>
                          <a:ea typeface="Times New Roman"/>
                          <a:cs typeface="Times New Roman"/>
                          <a:sym typeface="Times New Roman"/>
                        </a:rPr>
                        <a:t>https://atb.az/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55.9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"Bakı Metropoliteni" QSC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070C0"/>
                            </a:solidFill>
                          </a:uFill>
                          <a:hlinkClick r:id="rId3"/>
                        </a:rPr>
                        <a:t>www.metro.gov.az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r>
                        <a:rPr b="1"/>
                        <a:t>52.5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“Azərbaycan Dəmir Yolları” QSC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Calibri"/>
                          <a:ea typeface="Calibri"/>
                          <a:cs typeface="Calibri"/>
                          <a:sym typeface="Calibri"/>
                        </a:defRPr>
                      </a:pPr>
                      <a:r>
                        <a:rPr u="sng">
                          <a:uFill>
                            <a:solidFill>
                              <a:srgbClr val="0563C1"/>
                            </a:solidFill>
                          </a:uFill>
                          <a:latin typeface="Times New Roman"/>
                          <a:ea typeface="Times New Roman"/>
                          <a:cs typeface="Times New Roman"/>
                          <a:sym typeface="Times New Roman"/>
                          <a:hlinkClick r:id="rId4"/>
                        </a:rPr>
                        <a:t>https://corp.ady.az</a:t>
                      </a:r>
                      <a:r>
                        <a:rPr>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52.5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uFill>
                            <a:solidFill>
                              <a:srgbClr val="000000"/>
                            </a:solidFill>
                          </a:uFill>
                          <a:latin typeface="Times New Roman"/>
                          <a:ea typeface="Times New Roman"/>
                          <a:cs typeface="Times New Roman"/>
                          <a:sym typeface="Times New Roman"/>
                        </a:defRPr>
                      </a:pPr>
                      <a:r>
                        <a:t>Azərsu ASC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Calibri"/>
                          <a:ea typeface="Calibri"/>
                          <a:cs typeface="Calibri"/>
                          <a:sym typeface="Calibri"/>
                        </a:defRPr>
                      </a:pPr>
                      <a:r>
                        <a:rPr u="sng">
                          <a:uFill>
                            <a:solidFill>
                              <a:srgbClr val="0070C0"/>
                            </a:solidFill>
                          </a:uFill>
                          <a:latin typeface="Times New Roman"/>
                          <a:ea typeface="Times New Roman"/>
                          <a:cs typeface="Times New Roman"/>
                          <a:sym typeface="Times New Roman"/>
                          <a:hlinkClick r:id="rId5"/>
                        </a:rPr>
                        <a:t>www.azersu.az</a:t>
                      </a:r>
                      <a:r>
                        <a:rPr>
                          <a:uFill>
                            <a:solidFill>
                              <a:srgbClr val="0070C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b="1">
                          <a:uFill>
                            <a:solidFill>
                              <a:srgbClr val="000000"/>
                            </a:solidFill>
                          </a:uFill>
                          <a:latin typeface="Times New Roman"/>
                          <a:ea typeface="Times New Roman"/>
                          <a:cs typeface="Times New Roman"/>
                          <a:sym typeface="Times New Roman"/>
                        </a:defRPr>
                      </a:pPr>
                      <a:r>
                        <a:t>49.1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Azərbaycan Meliorasiya və Su Təsərrüfatı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Calibri"/>
                          <a:ea typeface="Calibri"/>
                          <a:cs typeface="Calibri"/>
                          <a:sym typeface="Calibri"/>
                        </a:defRPr>
                      </a:pPr>
                      <a:r>
                        <a:rPr u="sng">
                          <a:latin typeface="Times New Roman"/>
                          <a:ea typeface="Times New Roman"/>
                          <a:cs typeface="Times New Roman"/>
                          <a:sym typeface="Times New Roman"/>
                          <a:hlinkClick r:id="rId6"/>
                        </a:rPr>
                        <a:t>www.mst.gov.az</a:t>
                      </a:r>
                      <a:r>
                        <a:rPr>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49.1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“Bakı Beynəlxalq Dəniz Ticarət Limanı” QSC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solidFill>
                            <a:srgbClr val="0433FF"/>
                          </a:solidFill>
                          <a:uFill>
                            <a:solidFill>
                              <a:srgbClr val="00B0F0"/>
                            </a:solidFill>
                          </a:uFill>
                          <a:latin typeface="Times New Roman"/>
                          <a:ea typeface="Times New Roman"/>
                          <a:cs typeface="Times New Roman"/>
                          <a:sym typeface="Times New Roman"/>
                        </a:rPr>
                        <a:t>https://portofbaku.com/</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49.1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Azərişıq ASC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7"/>
                        </a:rPr>
                        <a:t>https://www.azerishiq.az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700">
                          <a:uFill>
                            <a:solidFill>
                              <a:srgbClr val="000000"/>
                            </a:solidFill>
                          </a:uFill>
                          <a:latin typeface="Times New Roman"/>
                          <a:ea typeface="Times New Roman"/>
                          <a:cs typeface="Times New Roman"/>
                          <a:sym typeface="Times New Roman"/>
                        </a:defRPr>
                      </a:pPr>
                      <a:r>
                        <a:rPr b="1"/>
                        <a:t>44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“Azərbaycan Televiziya və Radio Verilişləri” QSC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hlinkClick r:id="rId8"/>
                        </a:rPr>
                        <a:t>www.aztv.az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r>
                        <a:rPr b="1"/>
                        <a:t>35.5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Azərbaycan Hava Yolları QSC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070C0"/>
                            </a:solidFill>
                          </a:uFill>
                          <a:hlinkClick r:id="rId9"/>
                        </a:rPr>
                        <a:t>www.azal.az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700">
                          <a:uFill>
                            <a:solidFill>
                              <a:srgbClr val="000000"/>
                            </a:solidFill>
                          </a:uFill>
                          <a:latin typeface="Times New Roman"/>
                          <a:ea typeface="Times New Roman"/>
                          <a:cs typeface="Times New Roman"/>
                          <a:sym typeface="Times New Roman"/>
                        </a:defRPr>
                      </a:pPr>
                      <a:r>
                        <a:rPr b="1"/>
                        <a:t>33.8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Azəristiliktəchizat ASC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hlinkClick r:id="rId10"/>
                        </a:rPr>
                        <a:t>www.azeristilik.gov.az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r>
                        <a:rPr b="1"/>
                        <a:t>32.2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Aqrarkredit QSC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hlinkClick r:id="rId11"/>
                        </a:rPr>
                        <a:t>www.aqrarkredit.az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700">
                          <a:uFill>
                            <a:solidFill>
                              <a:srgbClr val="000000"/>
                            </a:solidFill>
                          </a:uFill>
                          <a:latin typeface="Times New Roman"/>
                          <a:ea typeface="Times New Roman"/>
                          <a:cs typeface="Times New Roman"/>
                          <a:sym typeface="Times New Roman"/>
                        </a:defRPr>
                      </a:pPr>
                      <a:r>
                        <a:rPr b="1"/>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856759">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“Ərzaq məhsullarının tədarükü və təchizatı”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0000"/>
                            </a:solidFill>
                          </a:uFill>
                          <a:latin typeface="Calibri"/>
                          <a:ea typeface="Calibri"/>
                          <a:cs typeface="Calibri"/>
                          <a:sym typeface="Calibri"/>
                        </a:defRPr>
                      </a:pPr>
                      <a:r>
                        <a:rPr>
                          <a:uFill>
                            <a:solidFill>
                              <a:srgbClr val="00B0F0"/>
                            </a:solidFill>
                          </a:uFill>
                          <a:latin typeface="Times New Roman"/>
                          <a:ea typeface="Times New Roman"/>
                          <a:cs typeface="Times New Roman"/>
                          <a:sym typeface="Times New Roman"/>
                        </a:rPr>
                        <a:t>http://att.gov.az/az http://tedaruk.gov.az/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Azərxalça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hlinkClick r:id="rId12"/>
                        </a:rPr>
                        <a:t>www.azerxalca.az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700">
                          <a:uFill>
                            <a:solidFill>
                              <a:srgbClr val="000000"/>
                            </a:solidFill>
                          </a:uFill>
                          <a:latin typeface="Times New Roman"/>
                          <a:ea typeface="Times New Roman"/>
                          <a:cs typeface="Times New Roman"/>
                          <a:sym typeface="Times New Roman"/>
                        </a:defRPr>
                      </a:pPr>
                      <a:r>
                        <a:rPr b="1"/>
                        <a:t>20.3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AzərEnerji ASC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hlinkClick r:id="rId13"/>
                        </a:rPr>
                        <a:t>www.azerenerji.gov.az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r>
                        <a:rPr b="1"/>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“Azərlotereya” ASC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4"/>
                        </a:rPr>
                        <a:t>https://azerlotereya.com</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700">
                          <a:uFill>
                            <a:solidFill>
                              <a:srgbClr val="000000"/>
                            </a:solidFill>
                          </a:uFill>
                          <a:latin typeface="Times New Roman"/>
                          <a:ea typeface="Times New Roman"/>
                          <a:cs typeface="Times New Roman"/>
                          <a:sym typeface="Times New Roman"/>
                        </a:defRPr>
                      </a:pPr>
                      <a:r>
                        <a:rPr b="1"/>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“Azərbaycan İnvestisiya Şirkəti”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5"/>
                        </a:rPr>
                        <a:t>https://www.aic.az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r>
                        <a:rPr b="1"/>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Azərbaycan Yaşıllaşdırma və Landşaft Quruluşu"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6"/>
                        </a:rPr>
                        <a:t>http://www.ayl.eco.gov.az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8477">
                <a:tc>
                  <a:txBody>
                    <a:bodyPr/>
                    <a:lstStyle/>
                    <a:p>
                      <a:pPr marL="742950" indent="-514350" defTabSz="457200">
                        <a:buSzPct val="100000"/>
                        <a:buAutoNum type="arabicPeriod"/>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700">
                          <a:uFill>
                            <a:solidFill>
                              <a:srgbClr val="000000"/>
                            </a:solidFill>
                          </a:uFill>
                          <a:latin typeface="Times New Roman"/>
                          <a:ea typeface="Times New Roman"/>
                          <a:cs typeface="Times New Roman"/>
                          <a:sym typeface="Times New Roman"/>
                        </a:rPr>
                        <a:t>“Təmiz Şəhər” ASC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7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7"/>
                        </a:rPr>
                        <a:t>https://tamizshahar.az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7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1957">
                <a:tc>
                  <a:txBody>
                    <a:bodyPr/>
                    <a:lstStyle/>
                    <a:p>
                      <a:pPr defTabSz="457200">
                        <a:defRPr sz="2700" b="1">
                          <a:uFill>
                            <a:solidFill>
                              <a:srgbClr val="000000"/>
                            </a:solidFill>
                          </a:uFill>
                          <a:latin typeface="Times New Roman"/>
                          <a:ea typeface="Times New Roman"/>
                          <a:cs typeface="Times New Roman"/>
                          <a:sym typeface="Times New Roman"/>
                        </a:defRPr>
                      </a:pPr>
                      <a:r>
                        <a:t>C</a:t>
                      </a:r>
                      <a:r>
                        <a:rPr>
                          <a:latin typeface="Calibri"/>
                          <a:ea typeface="Calibri"/>
                          <a:cs typeface="Calibri"/>
                          <a:sym typeface="Calibri"/>
                        </a:rPr>
                        <a:t>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7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7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700" b="1">
                          <a:uFill>
                            <a:solidFill>
                              <a:srgbClr val="000000"/>
                            </a:solidFill>
                          </a:uFill>
                          <a:latin typeface="Times New Roman"/>
                          <a:ea typeface="Times New Roman"/>
                          <a:cs typeface="Times New Roman"/>
                          <a:sym typeface="Times New Roman"/>
                        </a:rPr>
                        <a:t>35.6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7" name="3B Pasta Grafik"/>
          <p:cNvGraphicFramePr/>
          <p:nvPr/>
        </p:nvGraphicFramePr>
        <p:xfrm>
          <a:off x="1448757" y="1566491"/>
          <a:ext cx="13826448" cy="980609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Reytinqdə sıfır nəticə"/>
          <p:cNvSpPr txBox="1">
            <a:spLocks noGrp="1"/>
          </p:cNvSpPr>
          <p:nvPr>
            <p:ph type="title"/>
          </p:nvPr>
        </p:nvSpPr>
        <p:spPr>
          <a:prstGeom prst="rect">
            <a:avLst/>
          </a:prstGeom>
        </p:spPr>
        <p:txBody>
          <a:bodyPr/>
          <a:lstStyle/>
          <a:p>
            <a:r>
              <a:t>Reytinqdə sıfır nəticə </a:t>
            </a:r>
          </a:p>
        </p:txBody>
      </p:sp>
      <p:graphicFrame>
        <p:nvGraphicFramePr>
          <p:cNvPr id="210" name="Tablo"/>
          <p:cNvGraphicFramePr/>
          <p:nvPr/>
        </p:nvGraphicFramePr>
        <p:xfrm>
          <a:off x="2153528" y="2522281"/>
          <a:ext cx="20852364" cy="10249748"/>
        </p:xfrm>
        <a:graphic>
          <a:graphicData uri="http://schemas.openxmlformats.org/drawingml/2006/table">
            <a:tbl>
              <a:tblPr bandRow="1">
                <a:tableStyleId>{4C3C2611-4C71-4FC5-86AE-919BDF0F9419}</a:tableStyleId>
              </a:tblPr>
              <a:tblGrid>
                <a:gridCol w="1432845"/>
                <a:gridCol w="8402883"/>
                <a:gridCol w="8953397"/>
                <a:gridCol w="2056887"/>
              </a:tblGrid>
              <a:tr h="577318">
                <a:tc>
                  <a:txBody>
                    <a:bodyPr/>
                    <a:lstStyle/>
                    <a:p>
                      <a:pPr algn="l" defTabSz="457200">
                        <a:lnSpc>
                          <a:spcPct val="107916"/>
                        </a:lnSpc>
                        <a:spcBef>
                          <a:spcPts val="800"/>
                        </a:spcBef>
                        <a:defRPr sz="1800"/>
                      </a:pPr>
                      <a:r>
                        <a:rPr sz="3000">
                          <a:uFill>
                            <a:solidFill>
                              <a:srgbClr val="000000"/>
                            </a:solidFill>
                          </a:uFill>
                          <a:latin typeface="Times New Roman"/>
                          <a:ea typeface="Times New Roman"/>
                          <a:cs typeface="Times New Roman"/>
                          <a:sym typeface="Times New Roman"/>
                        </a:rPr>
                        <a:t>N</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(Cədvəl-13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953990">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Azərbaycanda İxracın və İnvestisiyaların Təşviqi Fondu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2"/>
                        </a:rPr>
                        <a:t>https://azpromo.az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77318">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Prezidentinin Təhlükəsizlik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3"/>
                        </a:rPr>
                        <a:t>www.dmx.gov.az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953990">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Xüsusi Rabitə və İnformasiya Təhlükəsizliyi Dövlət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solidFill>
                            <a:srgbClr val="0433FF"/>
                          </a:solidFill>
                          <a:uFill>
                            <a:solidFill>
                              <a:srgbClr val="0070C0"/>
                            </a:solidFill>
                          </a:uFill>
                          <a:latin typeface="Times New Roman"/>
                          <a:ea typeface="Times New Roman"/>
                          <a:cs typeface="Times New Roman"/>
                          <a:sym typeface="Times New Roman"/>
                        </a:defRPr>
                      </a:pPr>
                      <a:r>
                        <a:rPr u="sng">
                          <a:uFill>
                            <a:solidFill>
                              <a:srgbClr val="00B0F0"/>
                            </a:solidFill>
                          </a:uFill>
                          <a:hlinkClick r:id="rId3"/>
                        </a:rPr>
                        <a:t>www.dmx.gov.az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953990">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Strateji Obyektlərin Mühafizəsi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www.dmx.gov.az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77318">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“Təmiz Şəhər”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4"/>
                        </a:rPr>
                        <a:t>https://tamizshahar.az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953990">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Ərazilərinin Minalardan Təmizlənməsi üzrə Milli Agentlik ANAMA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u="sng">
                          <a:solidFill>
                            <a:srgbClr val="0433FF"/>
                          </a:solidFill>
                          <a:uFill>
                            <a:solidFill>
                              <a:srgbClr val="0070C0"/>
                            </a:solidFill>
                          </a:uFill>
                          <a:latin typeface="Times New Roman"/>
                          <a:ea typeface="Times New Roman"/>
                          <a:cs typeface="Times New Roman"/>
                          <a:sym typeface="Times New Roman"/>
                        </a:defRPr>
                      </a:pPr>
                      <a:r>
                        <a:rPr>
                          <a:uFill>
                            <a:solidFill>
                              <a:srgbClr val="0563C1"/>
                            </a:solidFill>
                          </a:uFill>
                          <a:hlinkClick r:id="rId5"/>
                        </a:rPr>
                        <a:t>www.anama.gov.az</a:t>
                      </a:r>
                      <a:endParaRPr>
                        <a:uFill>
                          <a:solidFill>
                            <a:srgbClr val="0563C1"/>
                          </a:solidFill>
                        </a:uFill>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330662">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“İnformasiya Kommunikasiya Texnologiyaları Agentliyi” publik hüquqi şəxs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6"/>
                        </a:rPr>
                        <a:t>https://mincom.gov.az/az/view/organization/34</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953990">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Dördüncü Sənaye İnqilabının Təhlili və Kommunikasiya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7"/>
                        </a:rPr>
                        <a:t>www.economy.gov.az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953990">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Dayanıqlı İnkişaf üzrə Milli Əlaqələndirmə Şurası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7"/>
                        </a:rPr>
                        <a:t>www.economy.gov.az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r>
                        <a:rPr b="1"/>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953990">
                <a:tc>
                  <a:txBody>
                    <a:bodyPr/>
                    <a:lstStyle/>
                    <a:p>
                      <a:pPr marL="751840" indent="-571500" algn="l" defTabSz="457200">
                        <a:buSzPct val="100000"/>
                        <a:buAutoNum type="arabicPeriod"/>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Azərbaycanda Proqram İdarəetmə Qurumu (PİQ)</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solidFill>
                            <a:srgbClr val="0433FF"/>
                          </a:solidFill>
                          <a:uFill>
                            <a:solidFill>
                              <a:srgbClr val="000000"/>
                            </a:solidFill>
                          </a:uFill>
                          <a:latin typeface="Calibri"/>
                          <a:ea typeface="Calibri"/>
                          <a:cs typeface="Calibri"/>
                          <a:sym typeface="Calibri"/>
                        </a:defRPr>
                      </a:pPr>
                      <a:r>
                        <a:rPr u="sng">
                          <a:uFill>
                            <a:solidFill>
                              <a:srgbClr val="00B0F0"/>
                            </a:solidFill>
                          </a:uFill>
                          <a:latin typeface="Times New Roman"/>
                          <a:ea typeface="Times New Roman"/>
                          <a:cs typeface="Times New Roman"/>
                          <a:sym typeface="Times New Roman"/>
                          <a:hlinkClick r:id="rId8"/>
                        </a:rPr>
                        <a:t>http://pao.az/</a:t>
                      </a:r>
                      <a:r>
                        <a:rPr>
                          <a:uFill>
                            <a:solidFill>
                              <a:srgbClr val="00B0F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77318">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Nazirliklərə tabe olan qurumların Monitorinqi"/>
          <p:cNvSpPr txBox="1">
            <a:spLocks noGrp="1"/>
          </p:cNvSpPr>
          <p:nvPr>
            <p:ph type="title"/>
          </p:nvPr>
        </p:nvSpPr>
        <p:spPr>
          <a:prstGeom prst="rect">
            <a:avLst/>
          </a:prstGeom>
        </p:spPr>
        <p:txBody>
          <a:bodyPr/>
          <a:lstStyle/>
          <a:p>
            <a:r>
              <a:t> Nazirliklərə tabe olan qurumların Monitorinqi</a:t>
            </a:r>
          </a:p>
        </p:txBody>
      </p:sp>
      <p:graphicFrame>
        <p:nvGraphicFramePr>
          <p:cNvPr id="213" name="3B Pasta Grafik"/>
          <p:cNvGraphicFramePr/>
          <p:nvPr/>
        </p:nvGraphicFramePr>
        <p:xfrm>
          <a:off x="4256244" y="3033763"/>
          <a:ext cx="13214572" cy="94602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 name="Tablo"/>
          <p:cNvGraphicFramePr/>
          <p:nvPr/>
        </p:nvGraphicFramePr>
        <p:xfrm>
          <a:off x="207542" y="177649"/>
          <a:ext cx="23975266" cy="13732769"/>
        </p:xfrm>
        <a:graphic>
          <a:graphicData uri="http://schemas.openxmlformats.org/drawingml/2006/table">
            <a:tbl>
              <a:tblPr bandRow="1">
                <a:tableStyleId>{4C3C2611-4C71-4FC5-86AE-919BDF0F9419}</a:tableStyleId>
              </a:tblPr>
              <a:tblGrid>
                <a:gridCol w="1163277"/>
                <a:gridCol w="12897494"/>
                <a:gridCol w="6695606"/>
                <a:gridCol w="3212538"/>
              </a:tblGrid>
              <a:tr h="780801">
                <a:tc>
                  <a:txBody>
                    <a:bodyPr/>
                    <a:lstStyle/>
                    <a:p>
                      <a:pPr algn="l" defTabSz="457200">
                        <a:lnSpc>
                          <a:spcPct val="107916"/>
                        </a:lnSpc>
                        <a:spcBef>
                          <a:spcPts val="800"/>
                        </a:spcBef>
                        <a:defRPr sz="1800"/>
                      </a:pPr>
                      <a:r>
                        <a:rPr sz="24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b="1">
                          <a:uFill>
                            <a:solidFill>
                              <a:srgbClr val="000000"/>
                            </a:solidFill>
                          </a:uFill>
                          <a:latin typeface="Times New Roman"/>
                          <a:ea typeface="Times New Roman"/>
                          <a:cs typeface="Times New Roman"/>
                          <a:sym typeface="Times New Roman"/>
                        </a:defRPr>
                      </a:pPr>
                      <a:r>
                        <a:t>İqtisadiyyat Nazirliyinə tabe olan qurumlar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İqtisadiyyat Nazirliyi yanında Antiinhisar və İstehlak Bazarına Nəzarət Dövlət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hlinkClick r:id="rId2"/>
                        </a:rPr>
                        <a:t>www.consumer.gov.az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b="1">
                          <a:uFill>
                            <a:solidFill>
                              <a:srgbClr val="000000"/>
                            </a:solidFill>
                          </a:uFill>
                          <a:latin typeface="Times New Roman"/>
                          <a:ea typeface="Times New Roman"/>
                          <a:cs typeface="Times New Roman"/>
                          <a:sym typeface="Times New Roman"/>
                        </a:defRPr>
                      </a:pPr>
                      <a:r>
                        <a:t>93.1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İqtisadiyyat Nazirliyi yanında Dövlət Vergi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3"/>
                        </a:rPr>
                        <a:t>www.taxes.gov.az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80801">
                <a:tc>
                  <a:txBody>
                    <a:bodyPr/>
                    <a:lstStyle/>
                    <a:p>
                      <a:pPr algn="l" defTabSz="457200">
                        <a:defRPr sz="1800"/>
                      </a:pPr>
                      <a:r>
                        <a:rPr sz="2400">
                          <a:uFill>
                            <a:solidFill>
                              <a:srgbClr val="000000"/>
                            </a:solidFill>
                          </a:uFill>
                          <a:latin typeface="Times New Roman"/>
                          <a:ea typeface="Times New Roman"/>
                          <a:cs typeface="Times New Roman"/>
                          <a:sym typeface="Times New Roman"/>
                        </a:rP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İqtisadiyyat Nazirliyi yanında Əmlak Məsələləri Dövlət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4"/>
                        </a:rPr>
                        <a:t>www.emdk.gov.az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Kiçik və Orta Biznesin İnkişafı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5"/>
                        </a:rPr>
                        <a:t>https://smb.gov.az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67.7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Sahibkarlığın İnkişafı Fondu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hlinkClick r:id="rId6"/>
                        </a:rPr>
                        <a:t>www.edf.gov.az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b="1">
                          <a:uFill>
                            <a:solidFill>
                              <a:srgbClr val="000000"/>
                            </a:solidFill>
                          </a:uFill>
                          <a:latin typeface="Times New Roman"/>
                          <a:ea typeface="Times New Roman"/>
                          <a:cs typeface="Times New Roman"/>
                          <a:sym typeface="Times New Roman"/>
                        </a:defRPr>
                      </a:pPr>
                      <a:r>
                        <a:t>67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48171">
                <a:tc>
                  <a:txBody>
                    <a:bodyPr/>
                    <a:lstStyle/>
                    <a:p>
                      <a:pPr algn="l" defTabSz="457200">
                        <a:defRPr sz="1800"/>
                      </a:pPr>
                      <a:r>
                        <a:rPr sz="2400">
                          <a:uFill>
                            <a:solidFill>
                              <a:srgbClr val="000000"/>
                            </a:solidFill>
                          </a:uFill>
                          <a:latin typeface="Times New Roman"/>
                          <a:ea typeface="Times New Roman"/>
                          <a:cs typeface="Times New Roman"/>
                          <a:sym typeface="Times New Roman"/>
                        </a:rP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Times New Roman"/>
                          <a:ea typeface="Times New Roman"/>
                          <a:cs typeface="Times New Roman"/>
                          <a:sym typeface="Times New Roman"/>
                        </a:defRPr>
                      </a:pPr>
                      <a:r>
                        <a:t>Azərbaycan Respublikasının Tarif (Qiymət) Şurası</a:t>
                      </a:r>
                      <a:r>
                        <a:rPr>
                          <a:latin typeface="Calibri"/>
                          <a:ea typeface="Calibri"/>
                          <a:cs typeface="Calibri"/>
                          <a:sym typeface="Calibri"/>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7"/>
                        </a:rPr>
                        <a:t>http://tariff.gov.az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32.2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 Zonaların İnkişaf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8"/>
                        </a:rPr>
                        <a:t>https://scip.az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"Sumqayıt Kimya Sənaye Parkı"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8"/>
                        </a:rPr>
                        <a:t>https://scip.az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 İslahatlar Elmi Tədqiqat İnstitutu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9"/>
                        </a:rPr>
                        <a:t>http://ier.az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Bakı Biznes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0"/>
                        </a:rPr>
                        <a:t>http://bbm-az.com</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80801">
                <a:tc>
                  <a:txBody>
                    <a:bodyPr/>
                    <a:lstStyle/>
                    <a:p>
                      <a:pPr algn="l" defTabSz="457200">
                        <a:defRPr sz="1800"/>
                      </a:pPr>
                      <a:r>
                        <a:rPr sz="2400">
                          <a:uFill>
                            <a:solidFill>
                              <a:srgbClr val="000000"/>
                            </a:solidFill>
                          </a:uFill>
                          <a:latin typeface="Times New Roman"/>
                          <a:ea typeface="Times New Roman"/>
                          <a:cs typeface="Times New Roman"/>
                          <a:sym typeface="Times New Roman"/>
                        </a:rP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İqtisadiyyat Nazirliyi yanında Antiinhisar və İstehlak Bazarına Nəzarət Dövlət Xidmətinin nəzdində "Azərbaycan Metrologiya İnstitutu"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1"/>
                        </a:rPr>
                        <a:t>http://metrology.az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“Azərbaycan İnvestisiya Şirkəti”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2"/>
                        </a:rPr>
                        <a:t>https://www.aic.az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15.2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a:uFill>
                            <a:solidFill>
                              <a:srgbClr val="000000"/>
                            </a:solidFill>
                          </a:uFill>
                          <a:latin typeface="Times New Roman"/>
                          <a:ea typeface="Times New Roman"/>
                          <a:cs typeface="Times New Roman"/>
                          <a:sym typeface="Times New Roman"/>
                        </a:rPr>
                        <a:t>“Azərlotereya” ASC Sahə ilə bağlı yetərli bilgi var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3"/>
                        </a:rPr>
                        <a:t>https://azerlotereya.com</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15.2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780801">
                <a:tc>
                  <a:txBody>
                    <a:bodyPr/>
                    <a:lstStyle/>
                    <a:p>
                      <a:pPr algn="l" defTabSz="457200">
                        <a:defRPr sz="1800"/>
                      </a:pPr>
                      <a:r>
                        <a:rPr sz="2400">
                          <a:uFill>
                            <a:solidFill>
                              <a:srgbClr val="000000"/>
                            </a:solidFill>
                          </a:uFill>
                          <a:latin typeface="Times New Roman"/>
                          <a:ea typeface="Times New Roman"/>
                          <a:cs typeface="Times New Roman"/>
                          <a:sym typeface="Times New Roman"/>
                        </a:rP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İqtisadiyyat Nazirliyi yanında Antiinhisar və İstehlak Bazarına Nəzarət Dövlət Xidmətinin nəzdində Azərbaycan Standartlaşdırma İnstitutu” (AZSTAND</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4"/>
                        </a:rPr>
                        <a:t>http://www.azstand.gov.az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15.2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Satınalma www.etender.gov.az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5"/>
                        </a:rPr>
                        <a:t>https://etender.gov.az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13.5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780801">
                <a:tc>
                  <a:txBody>
                    <a:bodyPr/>
                    <a:lstStyle/>
                    <a:p>
                      <a:pPr algn="l" defTabSz="457200">
                        <a:defRPr sz="1800"/>
                      </a:pPr>
                      <a:r>
                        <a:rPr sz="2400">
                          <a:uFill>
                            <a:solidFill>
                              <a:srgbClr val="000000"/>
                            </a:solidFill>
                          </a:uFill>
                          <a:latin typeface="Times New Roman"/>
                          <a:ea typeface="Times New Roman"/>
                          <a:cs typeface="Times New Roman"/>
                          <a:sym typeface="Times New Roman"/>
                        </a:rP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İqtisadiyyat Nazirliyi yanında Antiinhisar və İstehlak Bazarına Nəzarət Dövlət Xidmətinin nəzdində Azərbaycan Akkreditasiya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6"/>
                        </a:rPr>
                        <a:t>https://www.accreditation.gov.az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11.8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80801">
                <a:tc>
                  <a:txBody>
                    <a:bodyPr/>
                    <a:lstStyle/>
                    <a:p>
                      <a:pPr algn="l" defTabSz="457200">
                        <a:defRPr sz="1800"/>
                      </a:pPr>
                      <a:r>
                        <a:rPr sz="2400">
                          <a:uFill>
                            <a:solidFill>
                              <a:srgbClr val="000000"/>
                            </a:solidFill>
                          </a:uFill>
                          <a:latin typeface="Times New Roman"/>
                          <a:ea typeface="Times New Roman"/>
                          <a:cs typeface="Times New Roman"/>
                          <a:sym typeface="Times New Roman"/>
                        </a:rPr>
                        <a:t>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İqtisadiyyat Nazirliyi yanında Antiinhisar və İstehlak Bazarına Nəzarət Dövlət Xidmətinin nəzdində İstehlak Mallarının Ekspertizası Mərkəzi Məhdud Məsuliyyətli Cəmiyyəti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7"/>
                        </a:rPr>
                        <a:t>https://ekspertiza.az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8.4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Lisenziyalar və İcazələr Portalı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8"/>
                        </a:rPr>
                        <a:t>https://lisenziya.gov.az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19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Azərbaycanda İxracın və İnvestisiyaların Təşviqi Fondu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9"/>
                        </a:rPr>
                        <a:t>https://azpromo.az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20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“Təmiz Şəhər” ASC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20"/>
                        </a:rPr>
                        <a:t>https://tamizshahar.az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Yenilənir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80801">
                <a:tc>
                  <a:txBody>
                    <a:bodyPr/>
                    <a:lstStyle/>
                    <a:p>
                      <a:pPr algn="l" defTabSz="457200">
                        <a:defRPr sz="1800"/>
                      </a:pPr>
                      <a:r>
                        <a:rPr sz="2400">
                          <a:uFill>
                            <a:solidFill>
                              <a:srgbClr val="000000"/>
                            </a:solidFill>
                          </a:uFill>
                          <a:latin typeface="Times New Roman"/>
                          <a:ea typeface="Times New Roman"/>
                          <a:cs typeface="Times New Roman"/>
                          <a:sym typeface="Times New Roman"/>
                        </a:rPr>
                        <a:t>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Dördüncü Sənaye İnqilabının Təhlili və Kommunikasiya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0000"/>
                            </a:solidFill>
                          </a:uFill>
                          <a:latin typeface="Times New Roman"/>
                          <a:ea typeface="Times New Roman"/>
                          <a:cs typeface="Times New Roman"/>
                          <a:sym typeface="Times New Roman"/>
                        </a:defRPr>
                      </a:pPr>
                      <a:endParaRPr/>
                    </a:p>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21"/>
                        </a:rPr>
                        <a:t>www.economy.gov.az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0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780801">
                <a:tc>
                  <a:txBody>
                    <a:bodyPr/>
                    <a:lstStyle/>
                    <a:p>
                      <a:pPr algn="l" defTabSz="457200">
                        <a:defRPr sz="1800"/>
                      </a:pPr>
                      <a:r>
                        <a:rPr sz="2400">
                          <a:uFill>
                            <a:solidFill>
                              <a:srgbClr val="000000"/>
                            </a:solidFill>
                          </a:uFill>
                          <a:latin typeface="Times New Roman"/>
                          <a:ea typeface="Times New Roman"/>
                          <a:cs typeface="Times New Roman"/>
                          <a:sym typeface="Times New Roman"/>
                        </a:rPr>
                        <a:t>22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Dayanıqlı İnkişaf üzrə Milli Əlaqələndirmə Şurası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0433FF"/>
                          </a:solidFill>
                          <a:uFill>
                            <a:solidFill>
                              <a:srgbClr val="000000"/>
                            </a:solidFill>
                          </a:uFill>
                          <a:latin typeface="Times New Roman"/>
                          <a:ea typeface="Times New Roman"/>
                          <a:cs typeface="Times New Roman"/>
                          <a:sym typeface="Times New Roman"/>
                        </a:defRPr>
                      </a:pPr>
                      <a:endParaRPr/>
                    </a:p>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21"/>
                        </a:rPr>
                        <a:t>www.economy.gov.az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0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39448">
                <a:tc>
                  <a:txBody>
                    <a:bodyPr/>
                    <a:lstStyle/>
                    <a:p>
                      <a:pPr algn="l" defTabSz="457200">
                        <a:defRPr sz="1800"/>
                      </a:pPr>
                      <a:r>
                        <a:rPr sz="2400">
                          <a:uFill>
                            <a:solidFill>
                              <a:srgbClr val="000000"/>
                            </a:solidFill>
                          </a:uFill>
                          <a:latin typeface="Times New Roman"/>
                          <a:ea typeface="Times New Roman"/>
                          <a:cs typeface="Times New Roman"/>
                          <a:sym typeface="Times New Roman"/>
                        </a:rPr>
                        <a:t>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400">
                          <a:uFill>
                            <a:solidFill>
                              <a:srgbClr val="000000"/>
                            </a:solidFill>
                          </a:uFill>
                          <a:latin typeface="Times New Roman"/>
                          <a:ea typeface="Times New Roman"/>
                          <a:cs typeface="Times New Roman"/>
                          <a:sym typeface="Times New Roman"/>
                        </a:rPr>
                        <a:t>Azərbaycanda Proqram İdarəetmə Qurumu (PİQ)</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22"/>
                        </a:rPr>
                        <a:t>http://pao.az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4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39448">
                <a:tc>
                  <a:txBody>
                    <a:bodyPr/>
                    <a:lstStyle/>
                    <a:p>
                      <a:pPr algn="l" defTabSz="457200">
                        <a:defRPr sz="1800"/>
                      </a:pPr>
                      <a:r>
                        <a:rPr sz="2400" b="1">
                          <a:uFill>
                            <a:solidFill>
                              <a:srgbClr val="000000"/>
                            </a:solidFill>
                          </a:uFill>
                          <a:latin typeface="Times New Roman"/>
                          <a:ea typeface="Times New Roman"/>
                          <a:cs typeface="Times New Roman"/>
                          <a:sym typeface="Times New Roman"/>
                        </a:rPr>
                        <a:t>Cəmi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400">
                          <a:uFill>
                            <a:solidFill>
                              <a:srgbClr val="000000"/>
                            </a:solidFill>
                          </a:uFill>
                          <a:latin typeface="Times New Roman"/>
                          <a:ea typeface="Times New Roman"/>
                          <a:cs typeface="Times New Roman"/>
                          <a:sym typeface="Times New Roman"/>
                        </a:rPr>
                        <a:t>28.3%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Ekologiya və Təbii Sərvətlər Nazirliyinin strukturlarına daxil olan və tabeliyindəki qurumların saytları"/>
          <p:cNvSpPr txBox="1">
            <a:spLocks noGrp="1"/>
          </p:cNvSpPr>
          <p:nvPr>
            <p:ph type="title"/>
          </p:nvPr>
        </p:nvSpPr>
        <p:spPr>
          <a:prstGeom prst="rect">
            <a:avLst/>
          </a:prstGeom>
        </p:spPr>
        <p:txBody>
          <a:bodyPr/>
          <a:lstStyle>
            <a:lvl1pPr defTabSz="1804416">
              <a:defRPr sz="6216" b="1" spc="-62">
                <a:latin typeface="Times New Roman"/>
                <a:ea typeface="Times New Roman"/>
                <a:cs typeface="Times New Roman"/>
                <a:sym typeface="Times New Roman"/>
              </a:defRPr>
            </a:lvl1pPr>
          </a:lstStyle>
          <a:p>
            <a:pPr>
              <a:defRPr b="0">
                <a:latin typeface="+mn-lt"/>
                <a:ea typeface="+mn-ea"/>
                <a:cs typeface="+mn-cs"/>
                <a:sym typeface="Canela Bold"/>
              </a:defRPr>
            </a:pPr>
            <a:r>
              <a:rPr b="1">
                <a:latin typeface="Times New Roman"/>
                <a:ea typeface="Times New Roman"/>
                <a:cs typeface="Times New Roman"/>
                <a:sym typeface="Times New Roman"/>
              </a:rPr>
              <a:t>Ekologiya və Təbii Sərvətlər Nazirliyinin strukturlarına daxil olan və tabeliyindəki qurumların saytları </a:t>
            </a:r>
          </a:p>
        </p:txBody>
      </p:sp>
      <p:graphicFrame>
        <p:nvGraphicFramePr>
          <p:cNvPr id="218" name="3B Pasta Grafik"/>
          <p:cNvGraphicFramePr/>
          <p:nvPr/>
        </p:nvGraphicFramePr>
        <p:xfrm>
          <a:off x="5155772" y="3238021"/>
          <a:ext cx="11695417" cy="92568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 name="Tablo"/>
          <p:cNvGraphicFramePr/>
          <p:nvPr/>
        </p:nvGraphicFramePr>
        <p:xfrm>
          <a:off x="1058954" y="706771"/>
          <a:ext cx="22455994" cy="12281114"/>
        </p:xfrm>
        <a:graphic>
          <a:graphicData uri="http://schemas.openxmlformats.org/drawingml/2006/table">
            <a:tbl>
              <a:tblPr bandRow="1">
                <a:tableStyleId>{4C3C2611-4C71-4FC5-86AE-919BDF0F9419}</a:tableStyleId>
              </a:tblPr>
              <a:tblGrid>
                <a:gridCol w="1886037"/>
                <a:gridCol w="10743280"/>
                <a:gridCol w="7584279"/>
                <a:gridCol w="2236047"/>
              </a:tblGrid>
              <a:tr h="1937711">
                <a:tc>
                  <a:txBody>
                    <a:bodyPr/>
                    <a:lstStyle/>
                    <a:p>
                      <a:pPr algn="l" defTabSz="457200">
                        <a:lnSpc>
                          <a:spcPct val="107916"/>
                        </a:lnSpc>
                        <a:spcBef>
                          <a:spcPts val="800"/>
                        </a:spcBef>
                        <a:defRPr sz="1800"/>
                      </a:pPr>
                      <a:r>
                        <a:rPr sz="38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b="1">
                          <a:uFill>
                            <a:solidFill>
                              <a:srgbClr val="000000"/>
                            </a:solidFill>
                          </a:uFill>
                          <a:latin typeface="Times New Roman"/>
                          <a:ea typeface="Times New Roman"/>
                          <a:cs typeface="Times New Roman"/>
                          <a:sym typeface="Times New Roman"/>
                        </a:defRPr>
                      </a:pPr>
                      <a:r>
                        <a:t>Ekologiya və Təbii Sərvətlər Nazirliyinə tabe qurumlar </a:t>
                      </a:r>
                    </a:p>
                    <a:p>
                      <a:pPr algn="l" defTabSz="457200">
                        <a:defRPr sz="3800" b="1">
                          <a:uFill>
                            <a:solidFill>
                              <a:srgbClr val="000000"/>
                            </a:solidFill>
                          </a:uFill>
                          <a:latin typeface="Times New Roman"/>
                          <a:ea typeface="Times New Roman"/>
                          <a:cs typeface="Times New Roman"/>
                          <a:sym typeface="Times New Roman"/>
                        </a:defRPr>
                      </a:pPr>
                      <a:r>
                        <a:t>Cədvəl 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uFill>
                            <a:solidFill>
                              <a:srgbClr val="000000"/>
                            </a:solidFill>
                          </a:uFill>
                          <a:latin typeface="Times New Roman"/>
                          <a:ea typeface="Times New Roman"/>
                          <a:cs typeface="Times New Roman"/>
                          <a:sym typeface="Times New Roman"/>
                        </a:defRPr>
                      </a:pPr>
                      <a:r>
                        <a:rPr b="1"/>
                        <a:t> Qurumun saytı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b="1">
                          <a:uFill>
                            <a:solidFill>
                              <a:srgbClr val="000000"/>
                            </a:solidFill>
                          </a:uFill>
                          <a:latin typeface="Times New Roman"/>
                          <a:ea typeface="Times New Roman"/>
                          <a:cs typeface="Times New Roman"/>
                          <a:sym typeface="Times New Roman"/>
                        </a:rPr>
                        <a:t>Açıqlıq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Bioloji Müxtəlifliyin Qorunması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8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https://nationalparks.az/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18.6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Milli Hidrometeorologiya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2"/>
                        </a:rPr>
                        <a:t>https://meteo.az/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082716">
                <a:tc>
                  <a:txBody>
                    <a:bodyPr/>
                    <a:lstStyle/>
                    <a:p>
                      <a:pPr algn="l" defTabSz="457200">
                        <a:defRPr sz="1800"/>
                      </a:pPr>
                      <a:r>
                        <a:rPr sz="3800">
                          <a:uFill>
                            <a:solidFill>
                              <a:srgbClr val="000000"/>
                            </a:solidFill>
                          </a:uFill>
                          <a:latin typeface="Times New Roman"/>
                          <a:ea typeface="Times New Roman"/>
                          <a:cs typeface="Times New Roman"/>
                          <a:sym typeface="Times New Roman"/>
                        </a:rP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Azərbaycan Yaşıllaşdırma və Landşaft Quruluşu" Açıq Səhmdar Cəmiyyəti“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800">
                          <a:solidFill>
                            <a:srgbClr val="0433FF"/>
                          </a:solidFill>
                          <a:uFill>
                            <a:solidFill>
                              <a:srgbClr val="000000"/>
                            </a:solidFill>
                          </a:uFill>
                          <a:latin typeface="Times New Roman"/>
                          <a:ea typeface="Times New Roman"/>
                          <a:cs typeface="Times New Roman"/>
                          <a:sym typeface="Times New Roman"/>
                        </a:defRPr>
                      </a:pPr>
                      <a:r>
                        <a:rPr u="sng">
                          <a:uFill>
                            <a:solidFill>
                              <a:srgbClr val="00B0F0"/>
                            </a:solidFill>
                          </a:uFill>
                          <a:hlinkClick r:id="rId3"/>
                        </a:rPr>
                        <a:t>http://www.ayl.eco.gov.az</a:t>
                      </a:r>
                      <a:r>
                        <a:rPr>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“AzeLab”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solidFill>
                            <a:srgbClr val="0433FF"/>
                          </a:solidFill>
                          <a:uFill>
                            <a:solidFill>
                              <a:srgbClr val="00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082716">
                <a:tc>
                  <a:txBody>
                    <a:bodyPr/>
                    <a:lstStyle/>
                    <a:p>
                      <a:pPr algn="l" defTabSz="457200">
                        <a:defRPr sz="1800"/>
                      </a:pPr>
                      <a:r>
                        <a:rPr sz="38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Dövlət Mineral Xammal Ehtiyatlarından İstifadə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800">
                          <a:solidFill>
                            <a:srgbClr val="0433FF"/>
                          </a:solidFill>
                          <a:uFill>
                            <a:solidFill>
                              <a:srgbClr val="000000"/>
                            </a:solidFill>
                          </a:uFill>
                          <a:latin typeface="Times New Roman"/>
                          <a:ea typeface="Times New Roman"/>
                          <a:cs typeface="Times New Roman"/>
                          <a:sym typeface="Times New Roman"/>
                        </a:defRPr>
                      </a:pPr>
                      <a:r>
                        <a:rPr>
                          <a:uFill>
                            <a:solidFill>
                              <a:srgbClr val="00B0F0"/>
                            </a:solidFill>
                          </a:uFill>
                        </a:rPr>
                        <a:t>http://www.meda.gov.az/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Xəzər Kompleks Ekoloji Monitorinq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Dövlət Ekoloji Ekspertiza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Dövlət Ekoloji Təhlükəsizlik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Meşələrin İnkişafı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Milli Geoloji Kəşfiyyat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Geodeziya və Kartoqrafiya”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55218">
                <a:tc>
                  <a:txBody>
                    <a:bodyPr/>
                    <a:lstStyle/>
                    <a:p>
                      <a:pPr algn="l" defTabSz="457200">
                        <a:defRPr sz="1800"/>
                      </a:pPr>
                      <a:r>
                        <a:rPr sz="3800">
                          <a:uFill>
                            <a:solidFill>
                              <a:srgbClr val="000000"/>
                            </a:solidFill>
                          </a:uFill>
                          <a:latin typeface="Times New Roman"/>
                          <a:ea typeface="Times New Roman"/>
                          <a:cs typeface="Times New Roman"/>
                          <a:sym typeface="Times New Roman"/>
                        </a:rP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“Təhlükəli Tullantılar”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082716">
                <a:tc>
                  <a:txBody>
                    <a:bodyPr/>
                    <a:lstStyle/>
                    <a:p>
                      <a:pPr algn="l" defTabSz="457200">
                        <a:defRPr sz="1800"/>
                      </a:pPr>
                      <a:r>
                        <a:rPr sz="3800">
                          <a:uFill>
                            <a:solidFill>
                              <a:srgbClr val="000000"/>
                            </a:solidFill>
                          </a:uFill>
                          <a:latin typeface="Times New Roman"/>
                          <a:ea typeface="Times New Roman"/>
                          <a:cs typeface="Times New Roman"/>
                          <a:sym typeface="Times New Roman"/>
                        </a:rP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Sahələrarası Nəqliyyat və Kompleks Mexaniki Təminat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55218">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8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800">
                          <a:uFill>
                            <a:solidFill>
                              <a:srgbClr val="000000"/>
                            </a:solidFill>
                          </a:uFill>
                          <a:latin typeface="Times New Roman"/>
                          <a:ea typeface="Times New Roman"/>
                          <a:cs typeface="Times New Roman"/>
                          <a:sym typeface="Times New Roman"/>
                        </a:rPr>
                        <a:t>6.1%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FHN Fövqəladə Hallar Nazirliyinin strukturlarına daxil olan və tabeliyindəki qurumların saytları"/>
          <p:cNvSpPr txBox="1">
            <a:spLocks noGrp="1"/>
          </p:cNvSpPr>
          <p:nvPr>
            <p:ph type="title"/>
          </p:nvPr>
        </p:nvSpPr>
        <p:spPr>
          <a:prstGeom prst="rect">
            <a:avLst/>
          </a:prstGeom>
        </p:spPr>
        <p:txBody>
          <a:bodyPr/>
          <a:lstStyle>
            <a:lvl1pPr defTabSz="1804416">
              <a:defRPr sz="6216" b="1" spc="-62">
                <a:latin typeface="Times New Roman"/>
                <a:ea typeface="Times New Roman"/>
                <a:cs typeface="Times New Roman"/>
                <a:sym typeface="Times New Roman"/>
              </a:defRPr>
            </a:lvl1pPr>
          </a:lstStyle>
          <a:p>
            <a:pPr>
              <a:defRPr b="0">
                <a:latin typeface="+mn-lt"/>
                <a:ea typeface="+mn-ea"/>
                <a:cs typeface="+mn-cs"/>
                <a:sym typeface="Canela Bold"/>
              </a:defRPr>
            </a:pPr>
            <a:r>
              <a:rPr b="1">
                <a:latin typeface="Times New Roman"/>
                <a:ea typeface="Times New Roman"/>
                <a:cs typeface="Times New Roman"/>
                <a:sym typeface="Times New Roman"/>
              </a:rPr>
              <a:t>FHN Fövqəladə Hallar Nazirliyinin strukturlarına daxil olan və tabeliyindəki qurumların saytları </a:t>
            </a:r>
          </a:p>
        </p:txBody>
      </p:sp>
      <p:graphicFrame>
        <p:nvGraphicFramePr>
          <p:cNvPr id="223" name="3B Pasta Grafik"/>
          <p:cNvGraphicFramePr/>
          <p:nvPr/>
        </p:nvGraphicFramePr>
        <p:xfrm>
          <a:off x="4773198" y="2721120"/>
          <a:ext cx="14072498" cy="991902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 name="Tablo"/>
          <p:cNvGraphicFramePr/>
          <p:nvPr/>
        </p:nvGraphicFramePr>
        <p:xfrm>
          <a:off x="1309989" y="91204"/>
          <a:ext cx="22531624" cy="12686837"/>
        </p:xfrm>
        <a:graphic>
          <a:graphicData uri="http://schemas.openxmlformats.org/drawingml/2006/table">
            <a:tbl>
              <a:tblPr bandRow="1">
                <a:tableStyleId>{4C3C2611-4C71-4FC5-86AE-919BDF0F9419}</a:tableStyleId>
              </a:tblPr>
              <a:tblGrid>
                <a:gridCol w="2210027"/>
                <a:gridCol w="10779473"/>
                <a:gridCol w="6976795"/>
                <a:gridCol w="2558978"/>
              </a:tblGrid>
              <a:tr h="870953">
                <a:tc>
                  <a:txBody>
                    <a:bodyPr/>
                    <a:lstStyle/>
                    <a:p>
                      <a:pPr algn="l" defTabSz="457200">
                        <a:lnSpc>
                          <a:spcPct val="107916"/>
                        </a:lnSpc>
                        <a:spcBef>
                          <a:spcPts val="800"/>
                        </a:spcBef>
                        <a:defRPr sz="1800"/>
                      </a:pPr>
                      <a:r>
                        <a:rPr sz="3100">
                          <a:uFill>
                            <a:solidFill>
                              <a:srgbClr val="000000"/>
                            </a:solidFill>
                          </a:uFill>
                          <a:latin typeface="Times New Roman"/>
                          <a:ea typeface="Times New Roman"/>
                          <a:cs typeface="Times New Roman"/>
                          <a:sym typeface="Times New Roman"/>
                        </a:rPr>
                        <a:t>N</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b="1">
                          <a:uFill>
                            <a:solidFill>
                              <a:srgbClr val="000000"/>
                            </a:solidFill>
                          </a:uFill>
                          <a:latin typeface="Times New Roman"/>
                          <a:ea typeface="Times New Roman"/>
                          <a:cs typeface="Times New Roman"/>
                          <a:sym typeface="Times New Roman"/>
                        </a:rPr>
                        <a:t>FHN Fövqəladə Hallar Nazirliyinə tabe qurumlar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Dövlət Yanğından Mühafizə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2"/>
                        </a:rPr>
                        <a:t>www.dymx.fhn.gov.az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Dövlət Yanğın Nəzarəti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u="sng">
                          <a:uFill>
                            <a:solidFill>
                              <a:srgbClr val="0070C0"/>
                            </a:solidFill>
                          </a:uFill>
                          <a:hlinkClick r:id="rId3"/>
                        </a:rPr>
                        <a:t>www.dynx.fhn.gov.az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870953">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Tikintidə Təhlükəsizliyə Nəzarət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www.ttnda.fhn.gov.az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870953">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Sənayedə İşlərin Təhlükəsiz Görülməsi və Dağ-Mədən Nəzarəti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www.dag-meden.fhn.gov.az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870953">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Nüvə və Radioloji Fəaliyyətin Tənzimlənməsi üzrə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www.nuve.fhn.gov.az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870953">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Kiçikhəcmli Gəmilərə Nəzarət və Sularda Xilasetmə Dövlət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khg.fhn.gov.az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Xüsusi Riskli Xilasetmə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www.xrxx.fhn.gov.az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Xəzər Hövzə Qəza-xilasetmə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www.xhqx.fhn.gov.az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Böhran Vəziyyətlərində İdarəetmə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www.bvim.fhn.gov.az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Fövqəladə Hallar Nazirliyinin Akademiyası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www.akademiya.fhn.gov.az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6.7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Tibb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www.tibb.fhn.gov.az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«İzotop» xüsusi kombinatı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6.7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Mülki müdafiə qoşunları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Su Ehtiyatları Dövlət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Əməliyyat-istintaq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Əsaslı Tikinti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Maddi-Texniki Təchizat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6.7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Aviasiya dəstəsi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27067">
                <a:tc>
                  <a:txBody>
                    <a:bodyPr/>
                    <a:lstStyle/>
                    <a:p>
                      <a:pPr marL="819150" indent="-590550" algn="l" defTabSz="457200">
                        <a:buSzPct val="100000"/>
                        <a:buAutoNum type="arabicPeriod"/>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İdman-sağlamlıq klubu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27067">
                <a:tc>
                  <a:txBody>
                    <a:bodyPr/>
                    <a:lstStyle/>
                    <a:p>
                      <a:pPr marL="457200"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1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100">
                          <a:uFill>
                            <a:solidFill>
                              <a:srgbClr val="000000"/>
                            </a:solidFill>
                          </a:uFill>
                          <a:latin typeface="Times New Roman"/>
                          <a:ea typeface="Times New Roman"/>
                          <a:cs typeface="Times New Roman"/>
                          <a:sym typeface="Times New Roman"/>
                        </a:rPr>
                        <a:t>7.8 %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13 parametr və 59 qiymətləndirici meyarlar"/>
          <p:cNvSpPr txBox="1">
            <a:spLocks noGrp="1"/>
          </p:cNvSpPr>
          <p:nvPr>
            <p:ph type="title"/>
          </p:nvPr>
        </p:nvSpPr>
        <p:spPr>
          <a:prstGeom prst="rect">
            <a:avLst/>
          </a:prstGeom>
        </p:spPr>
        <p:txBody>
          <a:bodyPr/>
          <a:lstStyle/>
          <a:p>
            <a:r>
              <a:t> </a:t>
            </a:r>
            <a:r>
              <a:rPr b="1">
                <a:latin typeface="Times New Roman"/>
                <a:ea typeface="Times New Roman"/>
                <a:cs typeface="Times New Roman"/>
                <a:sym typeface="Times New Roman"/>
              </a:rPr>
              <a:t>13 parametr və 59 qiymətləndirici meyarlar </a:t>
            </a:r>
          </a:p>
        </p:txBody>
      </p:sp>
      <p:graphicFrame>
        <p:nvGraphicFramePr>
          <p:cNvPr id="159" name="Tablo"/>
          <p:cNvGraphicFramePr/>
          <p:nvPr/>
        </p:nvGraphicFramePr>
        <p:xfrm>
          <a:off x="1233768" y="787797"/>
          <a:ext cx="21354835" cy="33567417"/>
        </p:xfrm>
        <a:graphic>
          <a:graphicData uri="http://schemas.openxmlformats.org/drawingml/2006/table">
            <a:tbl>
              <a:tblPr bandRow="1">
                <a:tableStyleId>{4C3C2611-4C71-4FC5-86AE-919BDF0F9419}</a:tableStyleId>
              </a:tblPr>
              <a:tblGrid>
                <a:gridCol w="1351958"/>
                <a:gridCol w="14055406"/>
                <a:gridCol w="1081185"/>
                <a:gridCol w="1081185"/>
                <a:gridCol w="1081185"/>
                <a:gridCol w="1081185"/>
                <a:gridCol w="1622731"/>
              </a:tblGrid>
              <a:tr h="768691">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t>№</a:t>
                      </a:r>
                    </a:p>
                    <a:p>
                      <a:pPr algn="l" defTabSz="457200">
                        <a:lnSpc>
                          <a:spcPct val="115000"/>
                        </a:lnSpc>
                        <a:defRPr sz="1900" b="1">
                          <a:uFill>
                            <a:solidFill>
                              <a:srgbClr val="000000"/>
                            </a:solidFill>
                          </a:uFill>
                          <a:latin typeface="Times New Roman"/>
                          <a:ea typeface="Times New Roman"/>
                          <a:cs typeface="Times New Roman"/>
                          <a:sym typeface="Times New Roman"/>
                        </a:defRPr>
                      </a:pP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marL="264795" algn="l" defTabSz="457200">
                        <a:lnSpc>
                          <a:spcPct val="115000"/>
                        </a:lnSpc>
                        <a:defRPr sz="1900" b="1">
                          <a:uFill>
                            <a:solidFill>
                              <a:srgbClr val="000000"/>
                            </a:solidFill>
                          </a:uFill>
                          <a:latin typeface="Times New Roman"/>
                          <a:ea typeface="Times New Roman"/>
                          <a:cs typeface="Times New Roman"/>
                          <a:sym typeface="Times New Roman"/>
                        </a:defRPr>
                      </a:pPr>
                      <a:r>
                        <a:t>Qiymətləndirmə →</a:t>
                      </a:r>
                    </a:p>
                    <a:p>
                      <a:pPr algn="l" defTabSz="457200">
                        <a:lnSpc>
                          <a:spcPct val="115000"/>
                        </a:lnSpc>
                        <a:defRPr sz="1900" b="1">
                          <a:uFill>
                            <a:solidFill>
                              <a:srgbClr val="000000"/>
                            </a:solidFill>
                          </a:uFill>
                          <a:latin typeface="Times New Roman"/>
                          <a:ea typeface="Times New Roman"/>
                          <a:cs typeface="Times New Roman"/>
                          <a:sym typeface="Times New Roman"/>
                        </a:defRPr>
                      </a:pPr>
                      <a:r>
                        <a:t>                   </a:t>
                      </a:r>
                    </a:p>
                    <a:p>
                      <a:pPr algn="l" defTabSz="457200">
                        <a:lnSpc>
                          <a:spcPct val="115000"/>
                        </a:lnSpc>
                        <a:defRPr sz="1900" b="1">
                          <a:solidFill>
                            <a:srgbClr val="FF0000"/>
                          </a:solidFill>
                          <a:uFill>
                            <a:solidFill>
                              <a:srgbClr val="FF0000"/>
                            </a:solidFill>
                          </a:uFill>
                          <a:latin typeface="Times New Roman"/>
                          <a:ea typeface="Times New Roman"/>
                          <a:cs typeface="Times New Roman"/>
                          <a:sym typeface="Times New Roman"/>
                        </a:defRPr>
                      </a:pPr>
                      <a:r>
                        <a:rPr>
                          <a:solidFill>
                            <a:srgbClr val="000000"/>
                          </a:solidFill>
                          <a:uFill>
                            <a:solidFill>
                              <a:srgbClr val="000000"/>
                            </a:solidFill>
                          </a:uFill>
                        </a:rPr>
                        <a:t>    Parametrlər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Kəmiyyət Həcm</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spcBef>
                          <a:spcPts val="800"/>
                        </a:spcBef>
                        <a:defRPr sz="1900" b="1">
                          <a:uFill>
                            <a:solidFill>
                              <a:srgbClr val="000000"/>
                            </a:solidFill>
                          </a:uFill>
                          <a:latin typeface="Times New Roman"/>
                          <a:ea typeface="Times New Roman"/>
                          <a:cs typeface="Times New Roman"/>
                          <a:sym typeface="Times New Roman"/>
                        </a:defRPr>
                      </a:pPr>
                      <a:r>
                        <a:t>Dolğunluq</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Aktuallıq</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Giriş</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İnformasiya açıqlığı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1.Dövlət qurumu ilə bağlı informasiya (haqqında)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Qurumun tarixi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Rəhbərləri haqqında məlumatlar və kollegiya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428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fəaliyyətini təmin edən qanunverici baza Əsasnamə və təlimatlar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2.Ziyarətçilərin dövlət qurumu ilə əlaqə saxlaması üçün imkanlar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yerləşdiyi ünvan</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Həm ümumi xarakterli, həm də ayrı-ayrı xidmət və alt bölümlərin telefon və faks nömrələri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Mümkün olan bütün e-poçt ünvanları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2.4.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Dövlət qurumunun ünvanının marşrut və sxemi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qurumuna getmək üçün müxtəlif istiqamətlərdən gələn ictimai nəqliyyat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3.Dövlət qurumunun strukturu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solidFill>
                            <a:srgbClr val="00B0F0"/>
                          </a:solidFill>
                          <a:uFill>
                            <a:solidFill>
                              <a:srgbClr val="00B0F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3.1.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strukturunun ümumi sxemi. Aparat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3.2.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alt bölmələri və regional strukturu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Struktur bölmələrinin rəhbərləri və onlarla əlaqə saxlamaq üçün imkanlar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3.4.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Struktur bölmələrinin dəqiq (tam) ünvanları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70-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Struktur bölmələrinin səlahiyyət çərçivələri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0079">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3.6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Qurumun tabeliyindəki informasiya sistemləri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4. Rəhbər və rəhbər işçilər. Əks əlaqə</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4.1.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Əsas rəhbərin və onun müavin(lər)inin bioqrafiyaları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428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4.2.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Bütün mümkün struktur bölmələrinin rəhbərləri haqqında bioqrafik bilgilər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45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4.3.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rəhbəri ilə əks əlaqə imkanları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4.4.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Ayrı-ayrı struktur bölmələrinin rəhbərləri ilə əks əlaqə imkanları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60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4.5.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 ilə əks əlaqə üçün ümumi imkan</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5. Dövlət qurumunun cari fəaliyyəti haqqında informasiya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5.1.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Mətbuat üçün açıqlamalar və onların  tezliyi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5.2.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qurumuna aid olan informasiya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5.3.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qurumuna aid olan hər cür başqa cari informasiya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Qurumdaxili əmr və qərarlar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Bu cür aktların reyestri (qəbul və qüvvəyə minmə tarixi də daxil olmaqla)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5.6.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həyata keçirdiyi proqram və layihələrlə bağlı bölmə və yetərli məlumatlar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6. Ümumi dövlət büdcəsinin quruma aid hissəsi (ayrıntıları ilə) və onun icrası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solidFill>
                            <a:srgbClr val="00B0F0"/>
                          </a:solidFill>
                          <a:uFill>
                            <a:solidFill>
                              <a:srgbClr val="00B0F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6.1.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Qurumun büdcəsi və onun icrası haqqında məlumat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6.2.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Büdcədənkənar daxilolmalar və onların istiqamətləri barədə informasiya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3935">
                <a:tc gridSpan="2">
                  <a:txBody>
                    <a:bodyPr/>
                    <a:lstStyle/>
                    <a:p>
                      <a:pPr algn="l" defTabSz="457200">
                        <a:lnSpc>
                          <a:spcPct val="115000"/>
                        </a:lnSpc>
                        <a:defRPr sz="1900" b="1">
                          <a:solidFill>
                            <a:srgbClr val="FF0000"/>
                          </a:solidFill>
                          <a:uFill>
                            <a:solidFill>
                              <a:srgbClr val="FF0000"/>
                            </a:solidFill>
                          </a:uFill>
                          <a:latin typeface="Times New Roman"/>
                          <a:ea typeface="Times New Roman"/>
                          <a:cs typeface="Times New Roman"/>
                          <a:sym typeface="Times New Roman"/>
                        </a:defRPr>
                      </a:pPr>
                      <a:r>
                        <a:t>7.Dövlət qurumu tərəfindən təklif edilən xidmətlər</a:t>
                      </a:r>
                      <a:r>
                        <a:rPr b="0">
                          <a:solidFill>
                            <a:srgbClr val="000000"/>
                          </a:solidFill>
                          <a:uFill>
                            <a:solidFill>
                              <a:srgbClr val="000000"/>
                            </a:solidFill>
                          </a:uFill>
                          <a:latin typeface="Calibri"/>
                          <a:ea typeface="Calibri"/>
                          <a:cs typeface="Calibri"/>
                          <a:sym typeface="Calibri"/>
                        </a:rPr>
                        <a:t> </a:t>
                      </a:r>
                      <a:r>
                        <a:t>haqqında informasiya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solidFill>
                            <a:srgbClr val="00B0F0"/>
                          </a:solidFill>
                          <a:uFill>
                            <a:solidFill>
                              <a:srgbClr val="00B0F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7.1.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təklif etməli olduğu mütləq xidmətlər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7.2.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 tərəfindən təklif edilən əlavə xidmətlər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7.3.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a:uFill>
                            <a:solidFill>
                              <a:srgbClr val="000000"/>
                            </a:solidFill>
                          </a:uFill>
                          <a:latin typeface="Times New Roman"/>
                          <a:ea typeface="Times New Roman"/>
                          <a:cs typeface="Times New Roman"/>
                          <a:sym typeface="Times New Roman"/>
                        </a:defRPr>
                      </a:pPr>
                      <a:r>
                        <a:t>Elektron formada təklif olunan xidmətlər. Xidmətlərin statistikası ( sayı) </a:t>
                      </a:r>
                      <a:r>
                        <a:rPr>
                          <a:solidFill>
                            <a:srgbClr val="00B0F0"/>
                          </a:solidFill>
                          <a:uFill>
                            <a:solidFill>
                              <a:srgbClr val="00B0F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7.4.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Onlayn müraciət imkanı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7.5.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Qaynar xətt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70+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7.6.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Xidmətlərdən istifadə qaydaları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60-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7.7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Çağrı Mərkəzi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70+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8.İşə qəbul qaydaları və boş iş yerləri haqqında bilgi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solidFill>
                            <a:srgbClr val="00B0F0"/>
                          </a:solidFill>
                          <a:uFill>
                            <a:solidFill>
                              <a:srgbClr val="00B0F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8.1.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Dövlət qurumu və onun struktur bölmələrinə işə qəbulun hüquqi bazası haqqında bilgi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70-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8.2.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İşə qəbulun norma və qaydaları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8.3.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İşə qəbulla bağlı komissiyalar haqqında bilgi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 və onun struktur bölmələrindəki mövcud boş iş yerləri haqqında elanlar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65+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8.5.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Boş iş yerləri haqqında elanların arxivi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20-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9.Sahə işçilərinin əmək haqları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9.1.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Rəhbər, onun müavinləri və struktur bölmələri rəhbər işçilərinin mövcud tarif stavkası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510079">
                <a:tc gridSpan="2">
                  <a:txBody>
                    <a:bodyPr/>
                    <a:lstStyle/>
                    <a:p>
                      <a:pPr algn="l" defTabSz="457200">
                        <a:lnSpc>
                          <a:spcPct val="115000"/>
                        </a:lnSpc>
                        <a:defRPr sz="1900" b="1">
                          <a:solidFill>
                            <a:srgbClr val="FF0000"/>
                          </a:solidFill>
                          <a:uFill>
                            <a:solidFill>
                              <a:srgbClr val="FF0000"/>
                            </a:solidFill>
                          </a:uFill>
                          <a:latin typeface="Times New Roman"/>
                          <a:ea typeface="Times New Roman"/>
                          <a:cs typeface="Times New Roman"/>
                          <a:sym typeface="Times New Roman"/>
                        </a:defRPr>
                      </a:pPr>
                      <a:r>
                        <a:t>10.Vətəndaşların qəbul şərtləri və qəbul günləri (saatları)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10.1.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Vəzifəli şəxslər tərəfindən vətəndaşların qəbul norma və qaydaları barədə ümumi bilgi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10.2.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qurumunda vətəndaşların qəbul qaydaları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510079">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10.3.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a:uFill>
                            <a:solidFill>
                              <a:srgbClr val="000000"/>
                            </a:solidFill>
                          </a:uFill>
                          <a:latin typeface="Times New Roman"/>
                          <a:ea typeface="Times New Roman"/>
                          <a:cs typeface="Times New Roman"/>
                          <a:sym typeface="Times New Roman"/>
                        </a:defRPr>
                      </a:pPr>
                      <a:r>
                        <a:t>Dövlət qurumunun ayrı-ayrı vəzifəli şəxsləri tərəfindən vətəndaşların qəbul günləri və saatları. </a:t>
                      </a:r>
                    </a:p>
                    <a:p>
                      <a:pPr algn="l" defTabSz="457200">
                        <a:lnSpc>
                          <a:spcPct val="115000"/>
                        </a:lnSpc>
                        <a:defRPr sz="1900">
                          <a:uFill>
                            <a:solidFill>
                              <a:srgbClr val="000000"/>
                            </a:solidFill>
                          </a:uFill>
                          <a:latin typeface="Times New Roman"/>
                          <a:ea typeface="Times New Roman"/>
                          <a:cs typeface="Times New Roman"/>
                          <a:sym typeface="Times New Roman"/>
                        </a:defRPr>
                      </a:pPr>
                      <a:r>
                        <a:t>Digər qəbul formaları (video qəbul və 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10.4.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qulluqçusunun etika qaydaları haqqında bilgi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98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428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11.Tender və yarışmaların keçirilməsi ilə bağlı bütün mümkün qayda və elanlar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solidFill>
                            <a:srgbClr val="00B0F0"/>
                          </a:solidFill>
                          <a:uFill>
                            <a:solidFill>
                              <a:srgbClr val="00B0F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428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 tərəfindən tenderlər, hərraclar və yarışmaların keçirilmə qaydaları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75-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Tenderlərin, hərracların keçirilməsi ilə bağlı elanlar və nəticələri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75-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Tender və yarışmaların nəticələri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65-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11.4.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a:uFill>
                            <a:solidFill>
                              <a:srgbClr val="000000"/>
                            </a:solidFill>
                          </a:uFill>
                          <a:latin typeface="Times New Roman"/>
                          <a:ea typeface="Times New Roman"/>
                          <a:cs typeface="Times New Roman"/>
                          <a:sym typeface="Times New Roman"/>
                        </a:defRPr>
                      </a:pPr>
                      <a:r>
                        <a:t>Elanların arxivi</a:t>
                      </a:r>
                      <a:r>
                        <a:rPr>
                          <a:solidFill>
                            <a:srgbClr val="FF0000"/>
                          </a:solidFill>
                          <a:uFill>
                            <a:solidFill>
                              <a:srgbClr val="FF000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45-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11.5.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Tender və yarışmaların nəticələri ilə bağlı mübahisələrin həlli qaydaları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12.Dövlət qurumunun norma- (qanun)yaratma fəaliyyəti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solidFill>
                            <a:srgbClr val="00B0F0"/>
                          </a:solidFill>
                          <a:uFill>
                            <a:solidFill>
                              <a:srgbClr val="00B0F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cari norma- (qanun)yaratma fəaliyyəti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65-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Bütün mümkün normativ aktların layihələri (tam mətni)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40-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Bu cür layihələrin müzakirəsində vətəndaşların iştirak şərtləri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12.4.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norma- (qanun)yaratma fəaliyyəti ilə bağlı arxiv</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gridSpan="2">
                  <a:txBody>
                    <a:bodyPr/>
                    <a:lstStyle/>
                    <a:p>
                      <a:pPr algn="l" defTabSz="457200">
                        <a:lnSpc>
                          <a:spcPct val="115000"/>
                        </a:lnSpc>
                        <a:defRPr sz="1800"/>
                      </a:pPr>
                      <a:r>
                        <a:rPr sz="1900" b="1">
                          <a:solidFill>
                            <a:srgbClr val="FF0000"/>
                          </a:solidFill>
                          <a:uFill>
                            <a:solidFill>
                              <a:srgbClr val="FF0000"/>
                            </a:solidFill>
                          </a:uFill>
                          <a:latin typeface="Times New Roman"/>
                          <a:ea typeface="Times New Roman"/>
                          <a:cs typeface="Times New Roman"/>
                          <a:sym typeface="Times New Roman"/>
                        </a:rPr>
                        <a:t>13.Yuxarıda qeyd edilən informasiyalara giriş üçün texniki imkanlar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solidFill>
                            <a:srgbClr val="00B0F0"/>
                          </a:solidFill>
                          <a:uFill>
                            <a:solidFill>
                              <a:srgbClr val="00B0F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13.1.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Dövlət qurumunun İnternet resurslarının mövcud qaydalara uyğunluğu</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13.2.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Abunə imkanları və əks əlaqə üçün onlayn formaların mövcudluğu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İstifadə rahatlığı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13.4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Domen rahatlığı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r>
                        <a:rPr b="0"/>
                        <a:t>13.5.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Sayt daxilində axtarış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0.9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just" defTabSz="457200">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85+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91975">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13.6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a:uFill>
                            <a:solidFill>
                              <a:srgbClr val="000000"/>
                            </a:solidFill>
                          </a:uFill>
                          <a:latin typeface="Times New Roman"/>
                          <a:ea typeface="Times New Roman"/>
                          <a:cs typeface="Times New Roman"/>
                          <a:sym typeface="Times New Roman"/>
                        </a:rPr>
                        <a:t>Sosial mediadan istifadə imkanları və onların yenilənməsi (aktivliyi)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100+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291975">
                <a:tc>
                  <a:txBody>
                    <a:bodyPr/>
                    <a:lstStyle/>
                    <a:p>
                      <a:pPr algn="l" defTabSz="457200">
                        <a:lnSpc>
                          <a:spcPct val="115000"/>
                        </a:lnSpc>
                        <a:defRPr sz="19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900" b="1">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15000"/>
                        </a:lnSpc>
                        <a:defRPr sz="1800"/>
                      </a:pPr>
                      <a:r>
                        <a:rPr sz="1900" b="1">
                          <a:uFill>
                            <a:solidFill>
                              <a:srgbClr val="000000"/>
                            </a:solidFill>
                          </a:uFill>
                          <a:latin typeface="Times New Roman"/>
                          <a:ea typeface="Times New Roman"/>
                          <a:cs typeface="Times New Roman"/>
                          <a:sym typeface="Times New Roman"/>
                        </a:rPr>
                        <a:t>71.2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bl>
          </a:graphicData>
        </a:graphic>
      </p:graphicFrame>
      <p:sp>
        <p:nvSpPr>
          <p:cNvPr id="160" name="Mərkəzi icra orqanlarının informasiya açıqlığı üzrə Monitorinqində istifadə olunan parametrlər və qiymətləndirmə meyarları      (Cədvəl-1)…"/>
          <p:cNvSpPr txBox="1"/>
          <p:nvPr/>
        </p:nvSpPr>
        <p:spPr>
          <a:xfrm>
            <a:off x="11297369" y="22910641"/>
            <a:ext cx="9209039" cy="10416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just" defTabSz="457200">
              <a:lnSpc>
                <a:spcPct val="107916"/>
              </a:lnSpc>
              <a:defRPr sz="1200">
                <a:uFill>
                  <a:solidFill>
                    <a:srgbClr val="000000"/>
                  </a:solidFill>
                </a:uFill>
                <a:latin typeface="Calibri"/>
                <a:ea typeface="Calibri"/>
                <a:cs typeface="Calibri"/>
                <a:sym typeface="Calibri"/>
              </a:defRPr>
            </a:pPr>
            <a:r>
              <a:rPr b="1">
                <a:latin typeface="Times New Roman"/>
                <a:ea typeface="Times New Roman"/>
                <a:cs typeface="Times New Roman"/>
                <a:sym typeface="Times New Roman"/>
              </a:rPr>
              <a:t>Mərkəzi icra orqanlarının informasiya açıqlığı üzrə Monitorinqində istifadə olunan parametrlər və qiymətləndirmə meyarları      (Cədvəl-1)</a:t>
            </a:r>
          </a:p>
          <a:p>
            <a:pPr algn="just" defTabSz="457200">
              <a:lnSpc>
                <a:spcPct val="107916"/>
              </a:lnSpc>
              <a:defRPr sz="1200" b="1">
                <a:uFill>
                  <a:solidFill>
                    <a:srgbClr val="000000"/>
                  </a:solidFill>
                </a:uFill>
                <a:latin typeface="Times New Roman"/>
                <a:ea typeface="Times New Roman"/>
                <a:cs typeface="Times New Roman"/>
                <a:sym typeface="Times New Roman"/>
              </a:defRPr>
            </a:pPr>
            <a:endParaRPr b="1">
              <a:latin typeface="Times New Roman"/>
              <a:ea typeface="Times New Roman"/>
              <a:cs typeface="Times New Roman"/>
              <a:sym typeface="Times New Roman"/>
            </a:endParaRPr>
          </a:p>
          <a:p>
            <a:pPr algn="just" defTabSz="457200">
              <a:lnSpc>
                <a:spcPct val="107916"/>
              </a:lnSpc>
              <a:defRPr sz="1200">
                <a:uFill>
                  <a:solidFill>
                    <a:srgbClr val="000000"/>
                  </a:solidFill>
                </a:uFill>
                <a:latin typeface="Times New Roman"/>
                <a:ea typeface="Times New Roman"/>
                <a:cs typeface="Times New Roman"/>
                <a:sym typeface="Times New Roman"/>
              </a:defRPr>
            </a:pPr>
            <a:endParaRPr b="1">
              <a:latin typeface="Times New Roman"/>
              <a:ea typeface="Times New Roman"/>
              <a:cs typeface="Times New Roman"/>
              <a:sym typeface="Times New Roman"/>
            </a:endParaRPr>
          </a:p>
          <a:p>
            <a:pPr algn="just" defTabSz="457200">
              <a:lnSpc>
                <a:spcPct val="100000"/>
              </a:lnSpc>
              <a:defRPr sz="1200">
                <a:uFill>
                  <a:solidFill>
                    <a:srgbClr val="000000"/>
                  </a:solidFill>
                </a:uFill>
                <a:latin typeface="Times New Roman"/>
                <a:ea typeface="Times New Roman"/>
                <a:cs typeface="Times New Roman"/>
                <a:sym typeface="Times New Roman"/>
              </a:defRPr>
            </a:pPr>
            <a:endParaRPr b="1">
              <a:latin typeface="Times New Roman"/>
              <a:ea typeface="Times New Roman"/>
              <a:cs typeface="Times New Roman"/>
              <a:sym typeface="Times New Roman"/>
            </a:endParaRPr>
          </a:p>
          <a:p>
            <a:pPr algn="just" defTabSz="457200">
              <a:lnSpc>
                <a:spcPct val="107916"/>
              </a:lnSpc>
              <a:defRPr sz="1000" b="1" i="1">
                <a:uFill>
                  <a:solidFill>
                    <a:srgbClr val="000000"/>
                  </a:solidFill>
                </a:uFill>
                <a:latin typeface="Times New Roman"/>
                <a:ea typeface="Times New Roman"/>
                <a:cs typeface="Times New Roman"/>
                <a:sym typeface="Times New Roman"/>
              </a:defRPr>
            </a:pPr>
            <a:r>
              <a:t>Qeyd: + keçən ilə nisbətən artımı, - keçən ilə nisbətən azalmanı göstərir.</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Rəqəmsal İnkişaf və Nəqliyyat Nazirliyinin strukturlarına daxil olan və tabeliyindəki qurumların saytları"/>
          <p:cNvSpPr txBox="1">
            <a:spLocks noGrp="1"/>
          </p:cNvSpPr>
          <p:nvPr>
            <p:ph type="title"/>
          </p:nvPr>
        </p:nvSpPr>
        <p:spPr>
          <a:prstGeom prst="rect">
            <a:avLst/>
          </a:prstGeom>
        </p:spPr>
        <p:txBody>
          <a:bodyPr/>
          <a:lstStyle/>
          <a:p>
            <a:pPr defTabSz="1658111">
              <a:defRPr sz="5712" spc="-57"/>
            </a:pPr>
            <a:r>
              <a:rPr b="1">
                <a:latin typeface="Times New Roman"/>
                <a:ea typeface="Times New Roman"/>
                <a:cs typeface="Times New Roman"/>
                <a:sym typeface="Times New Roman"/>
              </a:rPr>
              <a:t>Rəqəmsal İnkişaf və Nəqliyyat Nazirliyinin</a:t>
            </a:r>
            <a:r>
              <a:rPr b="1">
                <a:latin typeface="Calibri"/>
                <a:ea typeface="Calibri"/>
                <a:cs typeface="Calibri"/>
                <a:sym typeface="Calibri"/>
              </a:rPr>
              <a:t> </a:t>
            </a:r>
            <a:r>
              <a:rPr b="1">
                <a:latin typeface="Times New Roman"/>
                <a:ea typeface="Times New Roman"/>
                <a:cs typeface="Times New Roman"/>
                <a:sym typeface="Times New Roman"/>
              </a:rPr>
              <a:t>strukturlarına daxil olan və tabeliyindəki qurumların saytları</a:t>
            </a:r>
          </a:p>
        </p:txBody>
      </p:sp>
      <p:graphicFrame>
        <p:nvGraphicFramePr>
          <p:cNvPr id="228" name="3B Pasta Grafik"/>
          <p:cNvGraphicFramePr/>
          <p:nvPr/>
        </p:nvGraphicFramePr>
        <p:xfrm>
          <a:off x="3858666" y="3354683"/>
          <a:ext cx="13858489" cy="96719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0" name="Tablo"/>
          <p:cNvGraphicFramePr/>
          <p:nvPr/>
        </p:nvGraphicFramePr>
        <p:xfrm>
          <a:off x="1119119" y="635169"/>
          <a:ext cx="22705701" cy="12389787"/>
        </p:xfrm>
        <a:graphic>
          <a:graphicData uri="http://schemas.openxmlformats.org/drawingml/2006/table">
            <a:tbl>
              <a:tblPr bandRow="1">
                <a:tableStyleId>{4C3C2611-4C71-4FC5-86AE-919BDF0F9419}</a:tableStyleId>
              </a:tblPr>
              <a:tblGrid>
                <a:gridCol w="1070386"/>
                <a:gridCol w="11165308"/>
                <a:gridCol w="8362918"/>
                <a:gridCol w="2100738"/>
              </a:tblGrid>
              <a:tr h="1616670">
                <a:tc>
                  <a:txBody>
                    <a:bodyPr/>
                    <a:lstStyle/>
                    <a:p>
                      <a:pPr defTabSz="457200">
                        <a:lnSpc>
                          <a:spcPct val="107916"/>
                        </a:lnSpc>
                        <a:spcBef>
                          <a:spcPts val="800"/>
                        </a:spcBef>
                        <a:tabLst>
                          <a:tab pos="304800" algn="l"/>
                        </a:tabLst>
                        <a:defRPr sz="2500">
                          <a:uFill>
                            <a:solidFill>
                              <a:srgbClr val="000000"/>
                            </a:solidFill>
                          </a:uFill>
                          <a:latin typeface="Times New Roman"/>
                          <a:ea typeface="Times New Roman"/>
                          <a:cs typeface="Times New Roman"/>
                          <a:sym typeface="Times New Roman"/>
                        </a:defRPr>
                      </a:pPr>
                      <a:r>
                        <a:rPr b="1"/>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500" b="1">
                          <a:uFill>
                            <a:solidFill>
                              <a:srgbClr val="000000"/>
                            </a:solidFill>
                          </a:uFill>
                          <a:latin typeface="Times New Roman"/>
                          <a:ea typeface="Times New Roman"/>
                          <a:cs typeface="Times New Roman"/>
                          <a:sym typeface="Times New Roman"/>
                        </a:defRPr>
                      </a:pPr>
                      <a:r>
                        <a:t>Cədvəl-17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500" b="1">
                          <a:uFill>
                            <a:solidFill>
                              <a:srgbClr val="000000"/>
                            </a:solidFill>
                          </a:uFill>
                          <a:latin typeface="Times New Roman"/>
                          <a:ea typeface="Times New Roman"/>
                          <a:cs typeface="Times New Roman"/>
                          <a:sym typeface="Times New Roman"/>
                        </a:defRPr>
                      </a:pPr>
                      <a:endParaRPr/>
                    </a:p>
                    <a:p>
                      <a:pPr defTabSz="457200">
                        <a:defRPr sz="2500">
                          <a:uFill>
                            <a:solidFill>
                              <a:srgbClr val="000000"/>
                            </a:solidFill>
                          </a:uFill>
                          <a:latin typeface="Times New Roman"/>
                          <a:ea typeface="Times New Roman"/>
                          <a:cs typeface="Times New Roman"/>
                          <a:sym typeface="Times New Roman"/>
                        </a:defRPr>
                      </a:pPr>
                      <a:r>
                        <a:rPr b="1"/>
                        <a:t>Rəsmi saytı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500" b="1">
                          <a:uFill>
                            <a:solidFill>
                              <a:srgbClr val="000000"/>
                            </a:solidFill>
                          </a:uFill>
                          <a:latin typeface="Times New Roman"/>
                          <a:ea typeface="Times New Roman"/>
                          <a:cs typeface="Times New Roman"/>
                          <a:sym typeface="Times New Roman"/>
                        </a:defRPr>
                      </a:pPr>
                      <a:r>
                        <a:t>İnformasiya açıqlığı (faizlə)</a:t>
                      </a:r>
                    </a:p>
                    <a:p>
                      <a:pPr defTabSz="457200">
                        <a:defRPr sz="2500" b="1">
                          <a:uFill>
                            <a:solidFill>
                              <a:srgbClr val="000000"/>
                            </a:solidFill>
                          </a:uFill>
                          <a:latin typeface="Times New Roman"/>
                          <a:ea typeface="Times New Roman"/>
                          <a:cs typeface="Times New Roman"/>
                          <a:sym typeface="Times New Roman"/>
                        </a:defRPr>
                      </a:pPr>
                      <a:r>
                        <a:t>2020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47855">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uFill>
                            <a:solidFill>
                              <a:srgbClr val="000000"/>
                            </a:solidFill>
                          </a:uFill>
                          <a:latin typeface="Times New Roman"/>
                          <a:ea typeface="Times New Roman"/>
                          <a:cs typeface="Times New Roman"/>
                          <a:sym typeface="Times New Roman"/>
                        </a:defRPr>
                      </a:pPr>
                      <a:r>
                        <a:rPr b="0"/>
                        <a:t>"AzInTelecom"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solidFill>
                            <a:srgbClr val="0070C0"/>
                          </a:solidFill>
                          <a:uFill>
                            <a:solidFill>
                              <a:srgbClr val="0070C0"/>
                            </a:solidFill>
                          </a:uFill>
                          <a:latin typeface="Times New Roman"/>
                          <a:ea typeface="Times New Roman"/>
                          <a:cs typeface="Times New Roman"/>
                          <a:sym typeface="Times New Roman"/>
                        </a:defRPr>
                      </a:pPr>
                      <a:r>
                        <a:rPr b="0" u="sng">
                          <a:solidFill>
                            <a:srgbClr val="0563C1"/>
                          </a:solidFill>
                          <a:uFill>
                            <a:solidFill>
                              <a:srgbClr val="0563C1"/>
                            </a:solidFill>
                          </a:uFill>
                          <a:hlinkClick r:id="rId2"/>
                        </a:rPr>
                        <a:t>https://azintelecom.az</a:t>
                      </a:r>
                      <a:r>
                        <a:rPr b="0"/>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500" b="1">
                          <a:uFill>
                            <a:solidFill>
                              <a:srgbClr val="000000"/>
                            </a:solidFill>
                          </a:uFill>
                          <a:latin typeface="Times New Roman"/>
                          <a:ea typeface="Times New Roman"/>
                          <a:cs typeface="Times New Roman"/>
                          <a:sym typeface="Times New Roman"/>
                        </a:defRPr>
                      </a:pPr>
                      <a:r>
                        <a:t>52.5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47855">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b="1">
                          <a:uFill>
                            <a:solidFill>
                              <a:srgbClr val="000000"/>
                            </a:solidFill>
                          </a:uFill>
                          <a:latin typeface="Times New Roman"/>
                          <a:ea typeface="Times New Roman"/>
                          <a:cs typeface="Times New Roman"/>
                          <a:sym typeface="Times New Roman"/>
                        </a:defRPr>
                      </a:pPr>
                      <a:r>
                        <a:rPr b="0"/>
                        <a:t>"Aztelekom"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b="1">
                          <a:solidFill>
                            <a:srgbClr val="0070C0"/>
                          </a:solidFill>
                          <a:uFill>
                            <a:solidFill>
                              <a:srgbClr val="0070C0"/>
                            </a:solidFill>
                          </a:uFill>
                          <a:latin typeface="Times New Roman"/>
                          <a:ea typeface="Times New Roman"/>
                          <a:cs typeface="Times New Roman"/>
                          <a:sym typeface="Times New Roman"/>
                        </a:defRPr>
                      </a:pPr>
                      <a:r>
                        <a:rPr b="0" u="sng">
                          <a:solidFill>
                            <a:srgbClr val="0563C1"/>
                          </a:solidFill>
                          <a:uFill>
                            <a:solidFill>
                              <a:srgbClr val="0563C1"/>
                            </a:solidFill>
                          </a:uFill>
                          <a:hlinkClick r:id="rId3"/>
                        </a:rPr>
                        <a:t>https://www.aztelekom.az</a:t>
                      </a:r>
                      <a:r>
                        <a:rPr b="0"/>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42.3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47855">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uFill>
                            <a:solidFill>
                              <a:srgbClr val="000000"/>
                            </a:solidFill>
                          </a:uFill>
                          <a:latin typeface="Times New Roman"/>
                          <a:ea typeface="Times New Roman"/>
                          <a:cs typeface="Times New Roman"/>
                          <a:sym typeface="Times New Roman"/>
                        </a:defRPr>
                      </a:pPr>
                      <a:r>
                        <a:rPr b="0"/>
                        <a:t>Dövlət Radiotezliklər İdarəsi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solidFill>
                            <a:srgbClr val="0070C0"/>
                          </a:solidFill>
                          <a:uFill>
                            <a:solidFill>
                              <a:srgbClr val="0070C0"/>
                            </a:solidFill>
                          </a:uFill>
                          <a:latin typeface="Times New Roman"/>
                          <a:ea typeface="Times New Roman"/>
                          <a:cs typeface="Times New Roman"/>
                          <a:sym typeface="Times New Roman"/>
                        </a:defRPr>
                      </a:pPr>
                      <a:r>
                        <a:rPr b="0" u="sng">
                          <a:solidFill>
                            <a:srgbClr val="0563C1"/>
                          </a:solidFill>
                          <a:uFill>
                            <a:solidFill>
                              <a:srgbClr val="0563C1"/>
                            </a:solidFill>
                          </a:uFill>
                          <a:hlinkClick r:id="rId4"/>
                        </a:rPr>
                        <a:t>https://dri.az</a:t>
                      </a:r>
                      <a:r>
                        <a:rPr b="0"/>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42.3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47855">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b="1">
                          <a:uFill>
                            <a:solidFill>
                              <a:srgbClr val="000000"/>
                            </a:solidFill>
                          </a:uFill>
                          <a:latin typeface="Times New Roman"/>
                          <a:ea typeface="Times New Roman"/>
                          <a:cs typeface="Times New Roman"/>
                          <a:sym typeface="Times New Roman"/>
                        </a:defRPr>
                      </a:pPr>
                      <a:r>
                        <a:rPr b="0"/>
                        <a:t>"Azərpoçt"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b="1">
                          <a:solidFill>
                            <a:srgbClr val="0070C0"/>
                          </a:solidFill>
                          <a:uFill>
                            <a:solidFill>
                              <a:srgbClr val="0070C0"/>
                            </a:solidFill>
                          </a:uFill>
                          <a:latin typeface="Times New Roman"/>
                          <a:ea typeface="Times New Roman"/>
                          <a:cs typeface="Times New Roman"/>
                          <a:sym typeface="Times New Roman"/>
                        </a:defRPr>
                      </a:pPr>
                      <a:r>
                        <a:rPr b="0" u="sng">
                          <a:solidFill>
                            <a:srgbClr val="0563C1"/>
                          </a:solidFill>
                          <a:uFill>
                            <a:solidFill>
                              <a:srgbClr val="0563C1"/>
                            </a:solidFill>
                          </a:uFill>
                          <a:hlinkClick r:id="rId5"/>
                        </a:rPr>
                        <a:t>https://www.azerpost.az</a:t>
                      </a:r>
                      <a:r>
                        <a:rPr b="0"/>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35.5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40059">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uFill>
                            <a:solidFill>
                              <a:srgbClr val="000000"/>
                            </a:solidFill>
                          </a:uFill>
                          <a:latin typeface="Times New Roman"/>
                          <a:ea typeface="Times New Roman"/>
                          <a:cs typeface="Times New Roman"/>
                          <a:sym typeface="Times New Roman"/>
                        </a:defRPr>
                      </a:pPr>
                      <a:r>
                        <a:rPr b="0"/>
                        <a:t>“Radio-Televiziya Yayımı və Peyk Rabitəsi” İstehsalat Birliyi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solidFill>
                            <a:srgbClr val="0070C0"/>
                          </a:solidFill>
                          <a:uFill>
                            <a:solidFill>
                              <a:srgbClr val="0070C0"/>
                            </a:solidFill>
                          </a:uFill>
                          <a:latin typeface="Times New Roman"/>
                          <a:ea typeface="Times New Roman"/>
                          <a:cs typeface="Times New Roman"/>
                          <a:sym typeface="Times New Roman"/>
                        </a:defRPr>
                      </a:pPr>
                      <a:r>
                        <a:rPr b="0" u="sng">
                          <a:solidFill>
                            <a:srgbClr val="0563C1"/>
                          </a:solidFill>
                          <a:uFill>
                            <a:solidFill>
                              <a:srgbClr val="0563C1"/>
                            </a:solidFill>
                          </a:uFill>
                          <a:hlinkClick r:id="rId6"/>
                        </a:rPr>
                        <a:t>https://teleradio.az</a:t>
                      </a:r>
                      <a:r>
                        <a:rPr b="0"/>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33.8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740059">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b="1">
                          <a:uFill>
                            <a:solidFill>
                              <a:srgbClr val="000000"/>
                            </a:solidFill>
                          </a:uFill>
                          <a:latin typeface="Times New Roman"/>
                          <a:ea typeface="Times New Roman"/>
                          <a:cs typeface="Times New Roman"/>
                          <a:sym typeface="Times New Roman"/>
                        </a:defRPr>
                      </a:pPr>
                      <a:r>
                        <a:rPr b="0">
                          <a:uFill>
                            <a:solidFill>
                              <a:srgbClr val="FF0000"/>
                            </a:solidFill>
                          </a:uFill>
                        </a:rPr>
                        <a:t>“Dövlət Dəniz və Liman Agentliyi” publik hüquqi şəxs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b="1">
                          <a:solidFill>
                            <a:srgbClr val="0070C0"/>
                          </a:solidFill>
                          <a:uFill>
                            <a:solidFill>
                              <a:srgbClr val="0070C0"/>
                            </a:solidFill>
                          </a:uFill>
                          <a:latin typeface="Times New Roman"/>
                          <a:ea typeface="Times New Roman"/>
                          <a:cs typeface="Times New Roman"/>
                          <a:sym typeface="Times New Roman"/>
                        </a:defRPr>
                      </a:pPr>
                      <a:r>
                        <a:rPr b="0"/>
                        <a:t>www.ardda.gov.az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30.5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47855">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uFill>
                            <a:solidFill>
                              <a:srgbClr val="000000"/>
                            </a:solidFill>
                          </a:uFill>
                          <a:latin typeface="Times New Roman"/>
                          <a:ea typeface="Times New Roman"/>
                          <a:cs typeface="Times New Roman"/>
                          <a:sym typeface="Times New Roman"/>
                        </a:defRPr>
                      </a:pPr>
                      <a:r>
                        <a:rPr b="0"/>
                        <a:t>Elektron Təhlükəsizlik Xidməti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b="1">
                          <a:solidFill>
                            <a:srgbClr val="0070C0"/>
                          </a:solidFill>
                          <a:uFill>
                            <a:solidFill>
                              <a:srgbClr val="0070C0"/>
                            </a:solidFill>
                          </a:uFill>
                          <a:latin typeface="Times New Roman"/>
                          <a:ea typeface="Times New Roman"/>
                          <a:cs typeface="Times New Roman"/>
                          <a:sym typeface="Times New Roman"/>
                        </a:defRPr>
                      </a:pPr>
                      <a:r>
                        <a:rPr b="0" u="sng">
                          <a:solidFill>
                            <a:srgbClr val="0563C1"/>
                          </a:solidFill>
                          <a:uFill>
                            <a:solidFill>
                              <a:srgbClr val="0563C1"/>
                            </a:solidFill>
                          </a:uFill>
                          <a:hlinkClick r:id="rId7"/>
                        </a:rPr>
                        <a:t>https://cert.az</a:t>
                      </a:r>
                      <a:r>
                        <a:rPr b="0"/>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447855">
                <a:tc>
                  <a:txBody>
                    <a:bodyPr/>
                    <a:lstStyle/>
                    <a:p>
                      <a:pPr defTabSz="457200">
                        <a:tabLst>
                          <a:tab pos="304800" algn="l"/>
                        </a:tabLst>
                        <a:defRPr sz="1800"/>
                      </a:pPr>
                      <a:r>
                        <a:rPr sz="2500" b="1">
                          <a:uFill>
                            <a:solidFill>
                              <a:srgbClr val="000000"/>
                            </a:solidFill>
                          </a:uFill>
                          <a:latin typeface="Times New Roman"/>
                          <a:ea typeface="Times New Roman"/>
                          <a:cs typeface="Times New Roman"/>
                          <a:sym typeface="Times New Roman"/>
                        </a:rP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"Bakı Telefon Rabitəsi"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070C0"/>
                          </a:solidFill>
                          <a:uFill>
                            <a:solidFill>
                              <a:srgbClr val="0070C0"/>
                            </a:solidFill>
                          </a:uFill>
                          <a:latin typeface="Times New Roman"/>
                          <a:ea typeface="Times New Roman"/>
                          <a:cs typeface="Times New Roman"/>
                          <a:sym typeface="Times New Roman"/>
                        </a:defRPr>
                      </a:pPr>
                      <a:r>
                        <a:rPr u="sng">
                          <a:solidFill>
                            <a:srgbClr val="0563C1"/>
                          </a:solidFill>
                          <a:uFill>
                            <a:solidFill>
                              <a:srgbClr val="0563C1"/>
                            </a:solidFill>
                          </a:uFill>
                          <a:hlinkClick r:id="rId8"/>
                        </a:rPr>
                        <a:t>https://www.baktelecom.az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18.6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40059">
                <a:tc>
                  <a:txBody>
                    <a:bodyPr/>
                    <a:lstStyle/>
                    <a:p>
                      <a:pPr defTabSz="457200">
                        <a:defRPr sz="1800"/>
                      </a:pPr>
                      <a:r>
                        <a:rPr sz="2500">
                          <a:uFill>
                            <a:solidFill>
                              <a:srgbClr val="000000"/>
                            </a:solidFill>
                          </a:uFill>
                          <a:latin typeface="Times New Roman"/>
                          <a:ea typeface="Times New Roman"/>
                          <a:cs typeface="Times New Roman"/>
                          <a:sym typeface="Times New Roman"/>
                        </a:rP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Dövlət Mülki Aviasiya Agentliyi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070C0"/>
                          </a:solidFill>
                          <a:uFill>
                            <a:solidFill>
                              <a:srgbClr val="0070C0"/>
                            </a:solidFill>
                          </a:uFill>
                          <a:latin typeface="Times New Roman"/>
                          <a:ea typeface="Times New Roman"/>
                          <a:cs typeface="Times New Roman"/>
                          <a:sym typeface="Times New Roman"/>
                        </a:defRPr>
                      </a:pPr>
                      <a:r>
                        <a:rPr u="sng">
                          <a:solidFill>
                            <a:srgbClr val="0563C1"/>
                          </a:solidFill>
                          <a:uFill>
                            <a:solidFill>
                              <a:srgbClr val="0563C1"/>
                            </a:solidFill>
                          </a:uFill>
                          <a:hlinkClick r:id="rId9"/>
                        </a:rPr>
                        <a:t>https://mincom.gov.az/az/view/organization/23/</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740059">
                <a:tc>
                  <a:txBody>
                    <a:bodyPr/>
                    <a:lstStyle/>
                    <a:p>
                      <a:pPr defTabSz="457200">
                        <a:defRPr sz="1800"/>
                      </a:pPr>
                      <a:r>
                        <a:rPr sz="2500">
                          <a:uFill>
                            <a:solidFill>
                              <a:srgbClr val="000000"/>
                            </a:solidFill>
                          </a:uFill>
                          <a:latin typeface="Times New Roman"/>
                          <a:ea typeface="Times New Roman"/>
                          <a:cs typeface="Times New Roman"/>
                          <a:sym typeface="Times New Roman"/>
                        </a:rP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"Hərbiləşdirilmiş Mühafizə İdarəsi"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070C0"/>
                          </a:solidFill>
                          <a:uFill>
                            <a:solidFill>
                              <a:srgbClr val="0070C0"/>
                            </a:solidFill>
                          </a:uFill>
                          <a:latin typeface="Times New Roman"/>
                          <a:ea typeface="Times New Roman"/>
                          <a:cs typeface="Times New Roman"/>
                          <a:sym typeface="Times New Roman"/>
                        </a:defRPr>
                      </a:pPr>
                      <a:r>
                        <a:rPr u="sng">
                          <a:solidFill>
                            <a:srgbClr val="0563C1"/>
                          </a:solidFill>
                          <a:uFill>
                            <a:solidFill>
                              <a:srgbClr val="0563C1"/>
                            </a:solidFill>
                          </a:uFill>
                          <a:hlinkClick r:id="rId10"/>
                        </a:rPr>
                        <a:t>https://mincom.gov.az/az/view/organization/13/</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40059">
                <a:tc>
                  <a:txBody>
                    <a:bodyPr/>
                    <a:lstStyle/>
                    <a:p>
                      <a:pPr defTabSz="457200">
                        <a:defRPr sz="1800"/>
                      </a:pPr>
                      <a:r>
                        <a:rPr sz="2500">
                          <a:uFill>
                            <a:solidFill>
                              <a:srgbClr val="000000"/>
                            </a:solidFill>
                          </a:uFill>
                          <a:latin typeface="Times New Roman"/>
                          <a:ea typeface="Times New Roman"/>
                          <a:cs typeface="Times New Roman"/>
                          <a:sym typeface="Times New Roman"/>
                        </a:rP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“Bakı Taksi Xidməti”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0070C0"/>
                          </a:solidFill>
                          <a:uFill>
                            <a:solidFill>
                              <a:srgbClr val="0070C0"/>
                            </a:solidFill>
                          </a:uFill>
                          <a:latin typeface="Times New Roman"/>
                          <a:ea typeface="Times New Roman"/>
                          <a:cs typeface="Times New Roman"/>
                          <a:sym typeface="Times New Roman"/>
                        </a:defRPr>
                      </a:pPr>
                      <a:r>
                        <a:rPr u="sng">
                          <a:solidFill>
                            <a:srgbClr val="0563C1"/>
                          </a:solidFill>
                          <a:uFill>
                            <a:solidFill>
                              <a:srgbClr val="0563C1"/>
                            </a:solidFill>
                          </a:uFill>
                          <a:hlinkClick r:id="rId11"/>
                        </a:rPr>
                        <a:t>https://mincom.gov.az/az/view/organization/25/</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740059">
                <a:tc>
                  <a:txBody>
                    <a:bodyPr/>
                    <a:lstStyle/>
                    <a:p>
                      <a:pPr defTabSz="457200">
                        <a:defRPr sz="1800"/>
                      </a:pPr>
                      <a:r>
                        <a:rPr sz="2500">
                          <a:uFill>
                            <a:solidFill>
                              <a:srgbClr val="000000"/>
                            </a:solidFill>
                          </a:uFill>
                          <a:latin typeface="Times New Roman"/>
                          <a:ea typeface="Times New Roman"/>
                          <a:cs typeface="Times New Roman"/>
                          <a:sym typeface="Times New Roman"/>
                        </a:rP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“İnformasiya-Kommunikasiya Texnologiyalarının Tətbiqi və Tədrisi Mərkəzi” MMC</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070C0"/>
                          </a:solidFill>
                          <a:uFill>
                            <a:solidFill>
                              <a:srgbClr val="0070C0"/>
                            </a:solidFill>
                          </a:uFill>
                          <a:latin typeface="Times New Roman"/>
                          <a:ea typeface="Times New Roman"/>
                          <a:cs typeface="Times New Roman"/>
                          <a:sym typeface="Times New Roman"/>
                        </a:defRPr>
                      </a:pPr>
                      <a:r>
                        <a:rPr u="sng">
                          <a:solidFill>
                            <a:srgbClr val="0563C1"/>
                          </a:solidFill>
                          <a:uFill>
                            <a:solidFill>
                              <a:srgbClr val="0563C1"/>
                            </a:solidFill>
                          </a:uFill>
                          <a:hlinkClick r:id="rId12"/>
                        </a:rPr>
                        <a:t>https://mincom.gov.az/az/view/organization/18/</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40059">
                <a:tc>
                  <a:txBody>
                    <a:bodyPr/>
                    <a:lstStyle/>
                    <a:p>
                      <a:pPr defTabSz="457200">
                        <a:defRPr sz="1800"/>
                      </a:pPr>
                      <a:r>
                        <a:rPr sz="2500">
                          <a:uFill>
                            <a:solidFill>
                              <a:srgbClr val="000000"/>
                            </a:solidFill>
                          </a:uFill>
                          <a:latin typeface="Times New Roman"/>
                          <a:ea typeface="Times New Roman"/>
                          <a:cs typeface="Times New Roman"/>
                          <a:sym typeface="Times New Roman"/>
                        </a:rP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“Azərbaycan Respublikasının Kosmik Agentliyi (Azərkosmos)” publik hüquqi şəxs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solidFill>
                            <a:srgbClr val="0070C0"/>
                          </a:solidFill>
                          <a:uFill>
                            <a:solidFill>
                              <a:srgbClr val="0070C0"/>
                            </a:solidFill>
                          </a:uFill>
                          <a:latin typeface="Times New Roman"/>
                          <a:ea typeface="Times New Roman"/>
                          <a:cs typeface="Times New Roman"/>
                          <a:sym typeface="Times New Roman"/>
                        </a:rPr>
                        <a:t>https://mincom.gov.az/az/view/organization/29/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032263">
                <a:tc>
                  <a:txBody>
                    <a:bodyPr/>
                    <a:lstStyle/>
                    <a:p>
                      <a:pPr defTabSz="457200">
                        <a:defRPr sz="1800"/>
                      </a:pPr>
                      <a:r>
                        <a:rPr sz="2500">
                          <a:uFill>
                            <a:solidFill>
                              <a:srgbClr val="000000"/>
                            </a:solidFill>
                          </a:uFill>
                          <a:latin typeface="Times New Roman"/>
                          <a:ea typeface="Times New Roman"/>
                          <a:cs typeface="Times New Roman"/>
                          <a:sym typeface="Times New Roman"/>
                        </a:rP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“İnnovasiya və Rəqəmsal İnkişaf Agentliyi” publik hüquqi şəxs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solidFill>
                            <a:srgbClr val="0070C0"/>
                          </a:solidFill>
                          <a:uFill>
                            <a:solidFill>
                              <a:srgbClr val="0070C0"/>
                            </a:solidFill>
                          </a:uFill>
                          <a:latin typeface="Times New Roman"/>
                          <a:ea typeface="Times New Roman"/>
                          <a:cs typeface="Times New Roman"/>
                          <a:sym typeface="Times New Roman"/>
                        </a:rPr>
                        <a:t>https://mincom.gov.az/az/view/organization/35/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740059">
                <a:tc>
                  <a:txBody>
                    <a:bodyPr/>
                    <a:lstStyle/>
                    <a:p>
                      <a:pPr defTabSz="457200">
                        <a:defRPr sz="1800"/>
                      </a:pPr>
                      <a:r>
                        <a:rPr sz="2500">
                          <a:uFill>
                            <a:solidFill>
                              <a:srgbClr val="000000"/>
                            </a:solidFill>
                          </a:uFill>
                          <a:latin typeface="Times New Roman"/>
                          <a:ea typeface="Times New Roman"/>
                          <a:cs typeface="Times New Roman"/>
                          <a:sym typeface="Times New Roman"/>
                        </a:rP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“Azərbaycan Yerüstü Nəqliyyat Agentliyi” publik hüquqi şəxs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2500">
                          <a:solidFill>
                            <a:srgbClr val="0070C0"/>
                          </a:solidFill>
                          <a:uFill>
                            <a:solidFill>
                              <a:srgbClr val="0070C0"/>
                            </a:solidFill>
                          </a:uFill>
                          <a:latin typeface="Times New Roman"/>
                          <a:ea typeface="Times New Roman"/>
                          <a:cs typeface="Times New Roman"/>
                          <a:sym typeface="Times New Roman"/>
                        </a:rPr>
                        <a:t>https://mincom.gov.az/az/view/organization/36/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740059">
                <a:tc>
                  <a:txBody>
                    <a:bodyPr/>
                    <a:lstStyle/>
                    <a:p>
                      <a:pPr defTabSz="457200">
                        <a:defRPr sz="1800"/>
                      </a:pPr>
                      <a:r>
                        <a:rPr sz="2500">
                          <a:uFill>
                            <a:solidFill>
                              <a:srgbClr val="000000"/>
                            </a:solidFill>
                          </a:uFill>
                          <a:latin typeface="Times New Roman"/>
                          <a:ea typeface="Times New Roman"/>
                          <a:cs typeface="Times New Roman"/>
                          <a:sym typeface="Times New Roman"/>
                        </a:rP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2500">
                          <a:uFill>
                            <a:solidFill>
                              <a:srgbClr val="000000"/>
                            </a:solidFill>
                          </a:uFill>
                          <a:latin typeface="Times New Roman"/>
                          <a:ea typeface="Times New Roman"/>
                          <a:cs typeface="Times New Roman"/>
                          <a:sym typeface="Times New Roman"/>
                        </a:rPr>
                        <a:t>“İnformasiya Kommunikasiya Texnologiyaları Agentliyi” publik hüquqi şəxs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500">
                          <a:solidFill>
                            <a:srgbClr val="0070C0"/>
                          </a:solidFill>
                          <a:uFill>
                            <a:solidFill>
                              <a:srgbClr val="0070C0"/>
                            </a:solidFill>
                          </a:uFill>
                          <a:latin typeface="Times New Roman"/>
                          <a:ea typeface="Times New Roman"/>
                          <a:cs typeface="Times New Roman"/>
                          <a:sym typeface="Times New Roman"/>
                        </a:defRPr>
                      </a:pPr>
                      <a:r>
                        <a:rPr u="sng">
                          <a:solidFill>
                            <a:srgbClr val="0563C1"/>
                          </a:solidFill>
                          <a:uFill>
                            <a:solidFill>
                              <a:srgbClr val="0563C1"/>
                            </a:solidFill>
                          </a:uFill>
                          <a:hlinkClick r:id="rId13"/>
                        </a:rPr>
                        <a:t>https://mincom.gov.az/az/view/organization/34</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1800"/>
                      </a:pPr>
                      <a:r>
                        <a:rPr sz="2500" b="1">
                          <a:uFill>
                            <a:solidFill>
                              <a:srgbClr val="000000"/>
                            </a:solidFill>
                          </a:uFill>
                          <a:latin typeface="Times New Roman"/>
                          <a:ea typeface="Times New Roman"/>
                          <a:cs typeface="Times New Roman"/>
                          <a:sym typeface="Times New Roman"/>
                        </a:rPr>
                        <a:t>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447855">
                <a:tc>
                  <a:txBody>
                    <a:bodyPr/>
                    <a:lstStyle/>
                    <a:p>
                      <a:pPr defTabSz="457200">
                        <a:defRPr sz="25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500">
                          <a:uFill>
                            <a:solidFill>
                              <a:srgbClr val="00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500" b="1">
                          <a:uFill>
                            <a:solidFill>
                              <a:srgbClr val="000000"/>
                            </a:solidFill>
                          </a:uFill>
                          <a:latin typeface="Times New Roman"/>
                          <a:ea typeface="Times New Roman"/>
                          <a:cs typeface="Times New Roman"/>
                          <a:sym typeface="Times New Roman"/>
                        </a:defRPr>
                      </a:pPr>
                      <a:r>
                        <a:t>19.3%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bl>
          </a:graphicData>
        </a:graphic>
      </p:graphicFrame>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Əmək və Əhalinin Sosial Müdafiəsi Nazirliyinin strukturlarına daxil olan və tabeliyindəki qurumların saytları"/>
          <p:cNvSpPr txBox="1">
            <a:spLocks noGrp="1"/>
          </p:cNvSpPr>
          <p:nvPr>
            <p:ph type="title"/>
          </p:nvPr>
        </p:nvSpPr>
        <p:spPr>
          <a:prstGeom prst="rect">
            <a:avLst/>
          </a:prstGeom>
        </p:spPr>
        <p:txBody>
          <a:bodyPr/>
          <a:lstStyle/>
          <a:p>
            <a:pPr defTabSz="1560575">
              <a:defRPr sz="5376" spc="-53"/>
            </a:pPr>
            <a:r>
              <a:rPr b="1">
                <a:latin typeface="Times New Roman"/>
                <a:ea typeface="Times New Roman"/>
                <a:cs typeface="Times New Roman"/>
                <a:sym typeface="Times New Roman"/>
              </a:rPr>
              <a:t>Əmək və Əhalinin Sosial Müdafiəsi Nazirliyinin</a:t>
            </a:r>
            <a:r>
              <a:t> </a:t>
            </a:r>
            <a:r>
              <a:rPr b="1">
                <a:latin typeface="Times New Roman"/>
                <a:ea typeface="Times New Roman"/>
                <a:cs typeface="Times New Roman"/>
                <a:sym typeface="Times New Roman"/>
              </a:rPr>
              <a:t>strukturlarına daxil olan və tabeliyindəki qurumların saytları</a:t>
            </a:r>
          </a:p>
        </p:txBody>
      </p:sp>
      <p:graphicFrame>
        <p:nvGraphicFramePr>
          <p:cNvPr id="233" name="3B Pasta Grafik"/>
          <p:cNvGraphicFramePr/>
          <p:nvPr/>
        </p:nvGraphicFramePr>
        <p:xfrm>
          <a:off x="5582224" y="3448872"/>
          <a:ext cx="11838747" cy="92267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 name="Tablo"/>
          <p:cNvGraphicFramePr/>
          <p:nvPr/>
        </p:nvGraphicFramePr>
        <p:xfrm>
          <a:off x="2171837" y="581153"/>
          <a:ext cx="20899142" cy="12292491"/>
        </p:xfrm>
        <a:graphic>
          <a:graphicData uri="http://schemas.openxmlformats.org/drawingml/2006/table">
            <a:tbl>
              <a:tblPr bandRow="1">
                <a:tableStyleId>{4C3C2611-4C71-4FC5-86AE-919BDF0F9419}</a:tableStyleId>
              </a:tblPr>
              <a:tblGrid>
                <a:gridCol w="1100700"/>
                <a:gridCol w="9479085"/>
                <a:gridCol w="8725385"/>
                <a:gridCol w="1587620"/>
              </a:tblGrid>
              <a:tr h="1748715">
                <a:tc>
                  <a:txBody>
                    <a:bodyPr/>
                    <a:lstStyle/>
                    <a:p>
                      <a:pPr algn="l" defTabSz="457200">
                        <a:lnSpc>
                          <a:spcPct val="107916"/>
                        </a:lnSpc>
                        <a:spcBef>
                          <a:spcPts val="800"/>
                        </a:spcBef>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b="1">
                          <a:uFill>
                            <a:solidFill>
                              <a:srgbClr val="000000"/>
                            </a:solidFill>
                          </a:uFill>
                          <a:latin typeface="Times New Roman"/>
                          <a:ea typeface="Times New Roman"/>
                          <a:cs typeface="Times New Roman"/>
                          <a:sym typeface="Times New Roman"/>
                        </a:rPr>
                        <a:t> Əmək və Əhalinin Sosial Müdafiəsi Nazirliyinə tabe qurumlar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748715">
                <a:tc>
                  <a:txBody>
                    <a:bodyPr/>
                    <a:lstStyle/>
                    <a:p>
                      <a:pPr algn="l" defTabSz="457200">
                        <a:defRPr sz="1800"/>
                      </a:pPr>
                      <a:r>
                        <a:rPr sz="3000">
                          <a:uFill>
                            <a:solidFill>
                              <a:srgbClr val="000000"/>
                            </a:solidFill>
                          </a:uFill>
                          <a:latin typeface="Times New Roman"/>
                          <a:ea typeface="Times New Roman"/>
                          <a:cs typeface="Times New Roman"/>
                          <a:sym typeface="Times New Roman"/>
                        </a:rP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Dayanıqlı və Operativ Sosial Təminat Agentliyi DOST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solidFill>
                            <a:srgbClr val="0070C0"/>
                          </a:solidFill>
                          <a:uFill>
                            <a:solidFill>
                              <a:srgbClr val="0070C0"/>
                            </a:solidFill>
                          </a:uFill>
                          <a:latin typeface="Times New Roman"/>
                          <a:ea typeface="Times New Roman"/>
                          <a:cs typeface="Times New Roman"/>
                          <a:sym typeface="Times New Roman"/>
                        </a:rPr>
                        <a:t>http://dost.gov.az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69.4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058255">
                <a:tc>
                  <a:txBody>
                    <a:bodyPr/>
                    <a:lstStyle/>
                    <a:p>
                      <a:pPr algn="l" defTabSz="457200">
                        <a:defRPr sz="1800"/>
                      </a:pPr>
                      <a:r>
                        <a:rPr sz="3000">
                          <a:uFill>
                            <a:solidFill>
                              <a:srgbClr val="000000"/>
                            </a:solidFill>
                          </a:uFill>
                          <a:latin typeface="Times New Roman"/>
                          <a:ea typeface="Times New Roman"/>
                          <a:cs typeface="Times New Roman"/>
                          <a:sym typeface="Times New Roman"/>
                        </a:rP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Dövlət Məşğulluq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solidFill>
                            <a:srgbClr val="0070C0"/>
                          </a:solidFill>
                          <a:uFill>
                            <a:solidFill>
                              <a:srgbClr val="0070C0"/>
                            </a:solidFill>
                          </a:uFill>
                          <a:latin typeface="Times New Roman"/>
                          <a:ea typeface="Times New Roman"/>
                          <a:cs typeface="Times New Roman"/>
                          <a:sym typeface="Times New Roman"/>
                        </a:rPr>
                        <a:t>https://dma.gov.az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59.3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058255">
                <a:tc>
                  <a:txBody>
                    <a:bodyPr/>
                    <a:lstStyle/>
                    <a:p>
                      <a:pPr algn="l" defTabSz="457200">
                        <a:defRPr sz="1800"/>
                      </a:pPr>
                      <a:r>
                        <a:rPr sz="3000">
                          <a:uFill>
                            <a:solidFill>
                              <a:srgbClr val="000000"/>
                            </a:solidFill>
                          </a:uFill>
                          <a:latin typeface="Times New Roman"/>
                          <a:ea typeface="Times New Roman"/>
                          <a:cs typeface="Times New Roman"/>
                          <a:sym typeface="Times New Roman"/>
                        </a:rP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Dövlət Sosial Müdafiə Fondu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solidFill>
                            <a:srgbClr val="0070C0"/>
                          </a:solidFill>
                          <a:uFill>
                            <a:solidFill>
                              <a:srgbClr val="0070C0"/>
                            </a:solidFill>
                          </a:uFill>
                          <a:latin typeface="Times New Roman"/>
                          <a:ea typeface="Times New Roman"/>
                          <a:cs typeface="Times New Roman"/>
                          <a:sym typeface="Times New Roman"/>
                        </a:rPr>
                        <a:t>https://www.sosial.gov.az/dsmfstruktura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058255">
                <a:tc>
                  <a:txBody>
                    <a:bodyPr/>
                    <a:lstStyle/>
                    <a:p>
                      <a:pPr algn="l" defTabSz="457200">
                        <a:defRPr sz="1800"/>
                      </a:pPr>
                      <a:r>
                        <a:rPr sz="3000">
                          <a:uFill>
                            <a:solidFill>
                              <a:srgbClr val="000000"/>
                            </a:solidFill>
                          </a:uFill>
                          <a:latin typeface="Times New Roman"/>
                          <a:ea typeface="Times New Roman"/>
                          <a:cs typeface="Times New Roman"/>
                          <a:sym typeface="Times New Roman"/>
                        </a:rP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Dövlət Əmək Müfəttişliyi Xidməti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solidFill>
                            <a:srgbClr val="0070C0"/>
                          </a:solidFill>
                          <a:uFill>
                            <a:solidFill>
                              <a:srgbClr val="0070C0"/>
                            </a:solidFill>
                          </a:uFill>
                          <a:latin typeface="Times New Roman"/>
                          <a:ea typeface="Times New Roman"/>
                          <a:cs typeface="Times New Roman"/>
                          <a:sym typeface="Times New Roman"/>
                        </a:rPr>
                        <a:t>www.sosial.gov.az/D%C6%8FMXstruktura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6.7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748715">
                <a:tc>
                  <a:txBody>
                    <a:bodyPr/>
                    <a:lstStyle/>
                    <a:p>
                      <a:pPr algn="l" defTabSz="457200">
                        <a:defRPr sz="1800"/>
                      </a:pPr>
                      <a:r>
                        <a:rPr sz="30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Dövlət Tibbi-Sosial Ekspertiza və Reabilitasiya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solidFill>
                            <a:srgbClr val="0070C0"/>
                          </a:solidFill>
                          <a:uFill>
                            <a:solidFill>
                              <a:srgbClr val="0070C0"/>
                            </a:solidFill>
                          </a:uFill>
                          <a:latin typeface="Times New Roman"/>
                          <a:ea typeface="Times New Roman"/>
                          <a:cs typeface="Times New Roman"/>
                          <a:sym typeface="Times New Roman"/>
                        </a:rPr>
                        <a:t>https://www.sosial.gov.az/TSEKstruktura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058255">
                <a:tc>
                  <a:txBody>
                    <a:bodyPr/>
                    <a:lstStyle/>
                    <a:p>
                      <a:pPr algn="l" defTabSz="457200">
                        <a:defRPr sz="1800"/>
                      </a:pPr>
                      <a:r>
                        <a:rPr sz="3000">
                          <a:uFill>
                            <a:solidFill>
                              <a:srgbClr val="000000"/>
                            </a:solidFill>
                          </a:uFill>
                          <a:latin typeface="Times New Roman"/>
                          <a:ea typeface="Times New Roman"/>
                          <a:cs typeface="Times New Roman"/>
                          <a:sym typeface="Times New Roman"/>
                        </a:rP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Sosial Xidmətlər Agentliyi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solidFill>
                            <a:srgbClr val="0070C0"/>
                          </a:solidFill>
                          <a:uFill>
                            <a:solidFill>
                              <a:srgbClr val="0070C0"/>
                            </a:solidFill>
                          </a:uFill>
                          <a:latin typeface="Times New Roman"/>
                          <a:ea typeface="Times New Roman"/>
                          <a:cs typeface="Times New Roman"/>
                          <a:sym typeface="Times New Roman"/>
                        </a:rPr>
                        <a:t>https://www.sosial.gov.az/SXA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8.4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748715">
                <a:tc>
                  <a:txBody>
                    <a:bodyPr/>
                    <a:lstStyle/>
                    <a:p>
                      <a:pPr algn="l" defTabSz="457200">
                        <a:defRPr sz="1800"/>
                      </a:pPr>
                      <a:r>
                        <a:rPr sz="3000">
                          <a:uFill>
                            <a:solidFill>
                              <a:srgbClr val="000000"/>
                            </a:solidFill>
                          </a:uFill>
                          <a:latin typeface="Times New Roman"/>
                          <a:ea typeface="Times New Roman"/>
                          <a:cs typeface="Times New Roman"/>
                          <a:sym typeface="Times New Roman"/>
                        </a:rP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Əmək Bazarı və Sosial Müdafiə Məsələləri üzrə Milli Observatoriya</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000">
                          <a:solidFill>
                            <a:srgbClr val="0070C0"/>
                          </a:solidFill>
                          <a:uFill>
                            <a:solidFill>
                              <a:srgbClr val="0070C0"/>
                            </a:solidFill>
                          </a:uFill>
                          <a:latin typeface="Times New Roman"/>
                          <a:ea typeface="Times New Roman"/>
                          <a:cs typeface="Times New Roman"/>
                          <a:sym typeface="Times New Roman"/>
                        </a:defRPr>
                      </a:pPr>
                      <a:r>
                        <a:rPr u="sng">
                          <a:solidFill>
                            <a:srgbClr val="0563C1"/>
                          </a:solidFill>
                          <a:uFill>
                            <a:solidFill>
                              <a:srgbClr val="0563C1"/>
                            </a:solidFill>
                          </a:uFill>
                          <a:hlinkClick r:id="rId2"/>
                        </a:rPr>
                        <a:t>www.sosial.gov.az/observatoriyarehber</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058255">
                <a:tc>
                  <a:txBody>
                    <a:bodyPr/>
                    <a:lstStyle/>
                    <a:p>
                      <a:pPr algn="l" defTabSz="457200">
                        <a:defRPr sz="30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solidFill>
                            <a:srgbClr val="FF0000"/>
                          </a:solidFill>
                          <a:uFill>
                            <a:solidFill>
                              <a:srgbClr val="FF0000"/>
                            </a:solidFill>
                          </a:uFill>
                          <a:latin typeface="Calibri"/>
                          <a:ea typeface="Calibri"/>
                          <a:cs typeface="Calibri"/>
                          <a:sym typeface="Calibri"/>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000">
                          <a:solidFill>
                            <a:srgbClr val="0070C0"/>
                          </a:solidFill>
                          <a:uFill>
                            <a:solidFill>
                              <a:srgbClr val="0070C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000">
                          <a:uFill>
                            <a:solidFill>
                              <a:srgbClr val="000000"/>
                            </a:solidFill>
                          </a:uFill>
                          <a:latin typeface="Times New Roman"/>
                          <a:ea typeface="Times New Roman"/>
                          <a:cs typeface="Times New Roman"/>
                          <a:sym typeface="Times New Roman"/>
                        </a:rPr>
                        <a:t>23.1%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aMonitorinq olunan qurumların müqaisəli ümumi açıqlıq göstəriciləri"/>
          <p:cNvSpPr txBox="1">
            <a:spLocks noGrp="1"/>
          </p:cNvSpPr>
          <p:nvPr>
            <p:ph type="title"/>
          </p:nvPr>
        </p:nvSpPr>
        <p:spPr>
          <a:prstGeom prst="rect">
            <a:avLst/>
          </a:prstGeom>
        </p:spPr>
        <p:txBody>
          <a:bodyPr/>
          <a:lstStyle>
            <a:lvl1pPr defTabSz="1633727">
              <a:defRPr sz="5628" spc="-56"/>
            </a:lvl1pPr>
          </a:lstStyle>
          <a:p>
            <a:r>
              <a:t>aMonitorinq olunan qurumların müqaisəli ümumi açıqlıq göstəriciləri </a:t>
            </a:r>
          </a:p>
        </p:txBody>
      </p:sp>
      <p:graphicFrame>
        <p:nvGraphicFramePr>
          <p:cNvPr id="238" name="2B Yığılmış Sütun Grafiği"/>
          <p:cNvGraphicFramePr/>
          <p:nvPr/>
        </p:nvGraphicFramePr>
        <p:xfrm>
          <a:off x="679756" y="2016490"/>
          <a:ext cx="22405926" cy="1167259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Ən çox açıqlanan İnformasiyalar -28 meyar  49.1%"/>
          <p:cNvSpPr txBox="1">
            <a:spLocks noGrp="1"/>
          </p:cNvSpPr>
          <p:nvPr>
            <p:ph type="title"/>
          </p:nvPr>
        </p:nvSpPr>
        <p:spPr>
          <a:prstGeom prst="rect">
            <a:avLst/>
          </a:prstGeom>
        </p:spPr>
        <p:txBody>
          <a:bodyPr/>
          <a:lstStyle/>
          <a:p>
            <a:pPr algn="l" defTabSz="457200">
              <a:lnSpc>
                <a:spcPct val="100000"/>
              </a:lnSpc>
              <a:defRPr sz="7000" spc="0">
                <a:solidFill>
                  <a:srgbClr val="00B050"/>
                </a:solidFill>
                <a:uFill>
                  <a:solidFill>
                    <a:srgbClr val="00B050"/>
                  </a:solidFill>
                </a:uFill>
                <a:latin typeface="Times New Roman"/>
                <a:ea typeface="Times New Roman"/>
                <a:cs typeface="Times New Roman"/>
                <a:sym typeface="Times New Roman"/>
              </a:defRPr>
            </a:pPr>
            <a:r>
              <a:rPr b="1">
                <a:solidFill>
                  <a:srgbClr val="000000"/>
                </a:solidFill>
                <a:uFill>
                  <a:solidFill>
                    <a:srgbClr val="000000"/>
                  </a:solidFill>
                </a:uFill>
              </a:rPr>
              <a:t>Ən çox açıqlanan İnformasiyalar -28 meyar</a:t>
            </a:r>
            <a:r>
              <a:rPr b="1">
                <a:solidFill>
                  <a:srgbClr val="000000"/>
                </a:solidFill>
                <a:uFill>
                  <a:solidFill>
                    <a:srgbClr val="000000"/>
                  </a:solidFill>
                </a:uFill>
                <a:latin typeface="Calibri"/>
                <a:ea typeface="Calibri"/>
                <a:cs typeface="Calibri"/>
                <a:sym typeface="Calibri"/>
              </a:rPr>
              <a:t>  </a:t>
            </a:r>
            <a:r>
              <a:rPr b="1">
                <a:solidFill>
                  <a:srgbClr val="000000"/>
                </a:solidFill>
                <a:uFill>
                  <a:solidFill>
                    <a:srgbClr val="000000"/>
                  </a:solidFill>
                </a:uFill>
              </a:rPr>
              <a:t>49.1%</a:t>
            </a:r>
          </a:p>
        </p:txBody>
      </p:sp>
      <p:sp>
        <p:nvSpPr>
          <p:cNvPr id="241" name="Qurumun tarixi. 100…"/>
          <p:cNvSpPr txBox="1">
            <a:spLocks noGrp="1"/>
          </p:cNvSpPr>
          <p:nvPr>
            <p:ph type="body" idx="1"/>
          </p:nvPr>
        </p:nvSpPr>
        <p:spPr>
          <a:xfrm>
            <a:off x="440475" y="2236339"/>
            <a:ext cx="23655447" cy="11197309"/>
          </a:xfrm>
          <a:prstGeom prst="rect">
            <a:avLst/>
          </a:prstGeom>
        </p:spPr>
        <p:txBody>
          <a:bodyPr/>
          <a:lstStyle/>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Qurumun tarixi. 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qurumunun fəaliyyətini təmin edən qanunverici baza. Əsasnamə və təlimatlar.100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qurumunun yerləşdiyi ünvan 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 ilə əks əlaqə üçün ümumi imkan 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Mətbuat üçün açıqlamalar və onların  tezliyi100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qurumuna aid olan informasiya100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qurumuna aid olan hər cür başqa cari informasiya100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Abunə imkanları və əks əlaqə üçün onlayn formaların mövcudluğu  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İstifadə rahatlığı100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Domen rahatlığı 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Sosial mediadan istifadə imkanları və onların yenilənməsi (aktivliyi) 100</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Elektron formada təklif olunan xidmətlər. Xidmətlərin statistikası ( sayı) 98</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qulluqçusunun etika qaydaları haqqında bilgi 98</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Qurumdaxili əmr və qərarlar    97</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qurumunun strukturunun ümumi sxemi. Aparat. 95</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Rəhbərləri haqqında məlumatlar və kollegiya 95 </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qurumunun həyata keçirdiyi proqram və layihələrlə bağlı bölmə və yetərli məlumatlar 95</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Onlayn müraciət imkanı 95 </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Vəzifəli şəxslər tərəfindən vətəndaşların qəbul norma və qaydaları barədə ümumi bilgi 95</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qurumunda vətəndaşların qəbul qaydaları 95</a:t>
            </a:r>
          </a:p>
          <a:p>
            <a:pPr marL="438911" indent="-219455" defTabSz="438911">
              <a:lnSpc>
                <a:spcPct val="100000"/>
              </a:lnSpc>
              <a:spcBef>
                <a:spcPts val="0"/>
              </a:spcBef>
              <a:buSzPct val="100000"/>
              <a:buAutoNum type="arabicPeriod"/>
              <a:defRPr sz="3455">
                <a:uFill>
                  <a:solidFill>
                    <a:srgbClr val="000000"/>
                  </a:solidFill>
                </a:uFill>
                <a:latin typeface="Times New Roman"/>
                <a:ea typeface="Times New Roman"/>
                <a:cs typeface="Times New Roman"/>
                <a:sym typeface="Times New Roman"/>
              </a:defRPr>
            </a:pPr>
            <a:r>
              <a:t>Dövlət qurumunun ayrı-ayrı vəzifəli şəxsləri tərəfindən vətəndaşların qəbul günləri və saatları. Digər qəbul formaları (video qəbul və s). 95</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Açıqlanmayan və ya az açıqlanan  İnformasiyalar- 12 meyar 20.3%"/>
          <p:cNvSpPr txBox="1">
            <a:spLocks noGrp="1"/>
          </p:cNvSpPr>
          <p:nvPr>
            <p:ph type="title"/>
          </p:nvPr>
        </p:nvSpPr>
        <p:spPr>
          <a:prstGeom prst="rect">
            <a:avLst/>
          </a:prstGeom>
        </p:spPr>
        <p:txBody>
          <a:bodyPr/>
          <a:lstStyle/>
          <a:p>
            <a:pPr algn="l" defTabSz="388620">
              <a:lnSpc>
                <a:spcPct val="100000"/>
              </a:lnSpc>
              <a:defRPr sz="5950" spc="0">
                <a:solidFill>
                  <a:srgbClr val="00B050"/>
                </a:solidFill>
                <a:uFill>
                  <a:solidFill>
                    <a:srgbClr val="00B050"/>
                  </a:solidFill>
                </a:uFill>
                <a:latin typeface="Times New Roman"/>
                <a:ea typeface="Times New Roman"/>
                <a:cs typeface="Times New Roman"/>
                <a:sym typeface="Times New Roman"/>
              </a:defRPr>
            </a:pPr>
            <a:r>
              <a:rPr b="1">
                <a:solidFill>
                  <a:srgbClr val="000000"/>
                </a:solidFill>
                <a:uFill>
                  <a:solidFill>
                    <a:srgbClr val="000000"/>
                  </a:solidFill>
                </a:uFill>
              </a:rPr>
              <a:t>Açıqlanmayan və ya az açıqlanan  İnformasiyalar</a:t>
            </a:r>
            <a:r>
              <a:rPr b="1">
                <a:solidFill>
                  <a:srgbClr val="000000"/>
                </a:solidFill>
                <a:uFill>
                  <a:solidFill>
                    <a:srgbClr val="000000"/>
                  </a:solidFill>
                </a:uFill>
                <a:latin typeface="Calibri"/>
                <a:ea typeface="Calibri"/>
                <a:cs typeface="Calibri"/>
                <a:sym typeface="Calibri"/>
              </a:rPr>
              <a:t>- </a:t>
            </a:r>
            <a:r>
              <a:rPr b="1">
                <a:solidFill>
                  <a:srgbClr val="000000"/>
                </a:solidFill>
                <a:uFill>
                  <a:solidFill>
                    <a:srgbClr val="000000"/>
                  </a:solidFill>
                </a:uFill>
              </a:rPr>
              <a:t>12 meyar 20.3% </a:t>
            </a:r>
          </a:p>
        </p:txBody>
      </p:sp>
      <p:sp>
        <p:nvSpPr>
          <p:cNvPr id="244" name="0 Struktur bölmələrinin səlahiyyət çərçivələri -0…"/>
          <p:cNvSpPr txBox="1">
            <a:spLocks noGrp="1"/>
          </p:cNvSpPr>
          <p:nvPr>
            <p:ph type="body" idx="1"/>
          </p:nvPr>
        </p:nvSpPr>
        <p:spPr>
          <a:xfrm>
            <a:off x="1219199" y="2113028"/>
            <a:ext cx="21948578" cy="11031954"/>
          </a:xfrm>
          <a:prstGeom prst="rect">
            <a:avLst/>
          </a:prstGeom>
        </p:spPr>
        <p:txBody>
          <a:bodyPr/>
          <a:lstStyle/>
          <a:p>
            <a:pPr marL="0" indent="0" defTabSz="457200">
              <a:lnSpc>
                <a:spcPct val="100000"/>
              </a:lnSpc>
              <a:spcBef>
                <a:spcPts val="0"/>
              </a:spcBef>
              <a:buSzTx/>
              <a:buNone/>
              <a:defRPr sz="4600">
                <a:solidFill>
                  <a:srgbClr val="00B050"/>
                </a:solidFill>
                <a:uFill>
                  <a:solidFill>
                    <a:srgbClr val="00B050"/>
                  </a:solidFill>
                </a:uFill>
                <a:latin typeface="Times New Roman"/>
                <a:ea typeface="Times New Roman"/>
                <a:cs typeface="Times New Roman"/>
                <a:sym typeface="Times New Roman"/>
              </a:defRPr>
            </a:pPr>
            <a:r>
              <a:rPr>
                <a:solidFill>
                  <a:srgbClr val="000000"/>
                </a:solidFill>
                <a:uFill>
                  <a:solidFill>
                    <a:srgbClr val="000000"/>
                  </a:solidFill>
                </a:uFill>
              </a:rPr>
              <a:t>0	Struktur bölmələrinin səlahiyyət çərçivələri -0</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Rəhbər, onun müavinləri və struktur bölmələri rəhbər işçilərinin mövcud tarif stavkası-0</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Bu cür layihələrin müzakirəsində vətəndaşların iştirak şərtləri-0</a:t>
            </a:r>
          </a:p>
          <a:p>
            <a:pPr marL="0" indent="0" defTabSz="457200">
              <a:lnSpc>
                <a:spcPct val="100000"/>
              </a:lnSpc>
              <a:spcBef>
                <a:spcPts val="0"/>
              </a:spcBef>
              <a:buSzTx/>
              <a:buNone/>
              <a:defRPr sz="4600">
                <a:solidFill>
                  <a:srgbClr val="00B050"/>
                </a:solidFill>
                <a:uFill>
                  <a:solidFill>
                    <a:srgbClr val="00B050"/>
                  </a:solidFill>
                </a:uFill>
                <a:latin typeface="Times New Roman"/>
                <a:ea typeface="Times New Roman"/>
                <a:cs typeface="Times New Roman"/>
                <a:sym typeface="Times New Roman"/>
              </a:defRPr>
            </a:pPr>
            <a:endParaRPr>
              <a:solidFill>
                <a:srgbClr val="000000"/>
              </a:solidFill>
              <a:uFill>
                <a:solidFill>
                  <a:srgbClr val="000000"/>
                </a:solidFill>
              </a:uFill>
            </a:endParaRPr>
          </a:p>
          <a:p>
            <a:pPr marL="0" indent="0" defTabSz="457200">
              <a:lnSpc>
                <a:spcPct val="100000"/>
              </a:lnSpc>
              <a:spcBef>
                <a:spcPts val="0"/>
              </a:spcBef>
              <a:buSzTx/>
              <a:buNone/>
              <a:defRPr sz="4600">
                <a:solidFill>
                  <a:srgbClr val="00B050"/>
                </a:solidFill>
                <a:uFill>
                  <a:solidFill>
                    <a:srgbClr val="00B050"/>
                  </a:solidFill>
                </a:uFill>
                <a:latin typeface="Times New Roman"/>
                <a:ea typeface="Times New Roman"/>
                <a:cs typeface="Times New Roman"/>
                <a:sym typeface="Times New Roman"/>
              </a:defRPr>
            </a:pPr>
            <a:r>
              <a:rPr>
                <a:solidFill>
                  <a:srgbClr val="000000"/>
                </a:solidFill>
                <a:uFill>
                  <a:solidFill>
                    <a:srgbClr val="000000"/>
                  </a:solidFill>
                </a:uFill>
              </a:rPr>
              <a:t>5-10	Qurumun büdcəsi və onun icrası haqqında məlumat 5</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Büdcədənkənar daxilolmalar və onların istiqamətləri barədə informasiya 5</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Dövlət qurumuna getmək üçün müxtəlif istiqamətlərdən gələn ictimai nəqliyyat-10</a:t>
            </a:r>
          </a:p>
          <a:p>
            <a:pPr marL="0" indent="0" defTabSz="457200">
              <a:lnSpc>
                <a:spcPct val="100000"/>
              </a:lnSpc>
              <a:spcBef>
                <a:spcPts val="0"/>
              </a:spcBef>
              <a:buSzTx/>
              <a:buNone/>
              <a:defRPr sz="4600">
                <a:solidFill>
                  <a:srgbClr val="00B050"/>
                </a:solidFill>
                <a:uFill>
                  <a:solidFill>
                    <a:srgbClr val="00B050"/>
                  </a:solidFill>
                </a:uFill>
                <a:latin typeface="Times New Roman"/>
                <a:ea typeface="Times New Roman"/>
                <a:cs typeface="Times New Roman"/>
                <a:sym typeface="Times New Roman"/>
              </a:defRPr>
            </a:pPr>
            <a:endParaRPr>
              <a:solidFill>
                <a:srgbClr val="000000"/>
              </a:solidFill>
              <a:uFill>
                <a:solidFill>
                  <a:srgbClr val="000000"/>
                </a:solidFill>
              </a:uFill>
            </a:endParaRPr>
          </a:p>
          <a:p>
            <a:pPr marL="0" indent="0" defTabSz="457200">
              <a:lnSpc>
                <a:spcPct val="100000"/>
              </a:lnSpc>
              <a:spcBef>
                <a:spcPts val="0"/>
              </a:spcBef>
              <a:buSzTx/>
              <a:buNone/>
              <a:defRPr sz="4600">
                <a:solidFill>
                  <a:srgbClr val="00B050"/>
                </a:solidFill>
                <a:uFill>
                  <a:solidFill>
                    <a:srgbClr val="00B050"/>
                  </a:solidFill>
                </a:uFill>
                <a:latin typeface="Times New Roman"/>
                <a:ea typeface="Times New Roman"/>
                <a:cs typeface="Times New Roman"/>
                <a:sym typeface="Times New Roman"/>
              </a:defRPr>
            </a:pPr>
            <a:r>
              <a:rPr>
                <a:solidFill>
                  <a:srgbClr val="000000"/>
                </a:solidFill>
                <a:uFill>
                  <a:solidFill>
                    <a:srgbClr val="000000"/>
                  </a:solidFill>
                </a:uFill>
              </a:rPr>
              <a:t>15-35	Boş iş yerləri haqqında elanların arxivi 20</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İşə qəbulla bağlı komissiyalar haqqında bilgi 25</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Tender və yarışmaların nəticələri ilə bağlı mübahisələrin həlli qaydaları 25</a:t>
            </a:r>
          </a:p>
          <a:p>
            <a:pPr marL="0" indent="0" defTabSz="457200">
              <a:lnSpc>
                <a:spcPct val="100000"/>
              </a:lnSpc>
              <a:spcBef>
                <a:spcPts val="0"/>
              </a:spcBef>
              <a:buSzTx/>
              <a:buNone/>
              <a:defRPr sz="4600">
                <a:solidFill>
                  <a:srgbClr val="00B050"/>
                </a:solidFill>
                <a:uFill>
                  <a:solidFill>
                    <a:srgbClr val="00B050"/>
                  </a:solidFill>
                </a:uFill>
                <a:latin typeface="Times New Roman"/>
                <a:ea typeface="Times New Roman"/>
                <a:cs typeface="Times New Roman"/>
                <a:sym typeface="Times New Roman"/>
              </a:defRPr>
            </a:pPr>
            <a:endParaRPr>
              <a:solidFill>
                <a:srgbClr val="000000"/>
              </a:solidFill>
              <a:uFill>
                <a:solidFill>
                  <a:srgbClr val="000000"/>
                </a:solidFill>
              </a:uFill>
            </a:endParaRPr>
          </a:p>
          <a:p>
            <a:pPr marL="0" indent="0" defTabSz="457200">
              <a:lnSpc>
                <a:spcPct val="100000"/>
              </a:lnSpc>
              <a:spcBef>
                <a:spcPts val="0"/>
              </a:spcBef>
              <a:buSzTx/>
              <a:buNone/>
              <a:defRPr sz="4600">
                <a:solidFill>
                  <a:srgbClr val="00B050"/>
                </a:solidFill>
                <a:uFill>
                  <a:solidFill>
                    <a:srgbClr val="00B050"/>
                  </a:solidFill>
                </a:uFill>
                <a:latin typeface="Times New Roman"/>
                <a:ea typeface="Times New Roman"/>
                <a:cs typeface="Times New Roman"/>
                <a:sym typeface="Times New Roman"/>
              </a:defRPr>
            </a:pPr>
            <a:r>
              <a:rPr>
                <a:solidFill>
                  <a:srgbClr val="000000"/>
                </a:solidFill>
                <a:uFill>
                  <a:solidFill>
                    <a:srgbClr val="000000"/>
                  </a:solidFill>
                </a:uFill>
              </a:rPr>
              <a:t>40-45	Bütün mümkün normativ aktların layihələri (tam mətni) 40</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Bütün mümkün struktur bölmələrinin rəhbərləri haqqında bioqrafik bilgilər 45</a:t>
            </a:r>
          </a:p>
          <a:p>
            <a:pPr marL="457200" indent="-228600" defTabSz="457200">
              <a:lnSpc>
                <a:spcPct val="100000"/>
              </a:lnSpc>
              <a:spcBef>
                <a:spcPts val="0"/>
              </a:spcBef>
              <a:buSzPct val="100000"/>
              <a:buAutoNum type="arabicPeriod"/>
              <a:defRPr sz="4600">
                <a:uFill>
                  <a:solidFill>
                    <a:srgbClr val="000000"/>
                  </a:solidFill>
                </a:uFill>
                <a:latin typeface="Times New Roman"/>
                <a:ea typeface="Times New Roman"/>
                <a:cs typeface="Times New Roman"/>
                <a:sym typeface="Times New Roman"/>
              </a:defRPr>
            </a:pPr>
            <a:r>
              <a:t>Elanların arxivi 45</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Monitorinqin yekunu üzrə əldə olunan ümumi nəticələr"/>
          <p:cNvSpPr txBox="1">
            <a:spLocks noGrp="1"/>
          </p:cNvSpPr>
          <p:nvPr>
            <p:ph type="title"/>
          </p:nvPr>
        </p:nvSpPr>
        <p:spPr>
          <a:prstGeom prst="rect">
            <a:avLst/>
          </a:prstGeom>
        </p:spPr>
        <p:txBody>
          <a:bodyPr/>
          <a:lstStyle>
            <a:lvl1pPr defTabSz="2145791">
              <a:defRPr sz="7392" b="1" spc="-73">
                <a:latin typeface="Times New Roman"/>
                <a:ea typeface="Times New Roman"/>
                <a:cs typeface="Times New Roman"/>
                <a:sym typeface="Times New Roman"/>
              </a:defRPr>
            </a:lvl1pPr>
          </a:lstStyle>
          <a:p>
            <a:pPr>
              <a:defRPr b="0">
                <a:latin typeface="+mn-lt"/>
                <a:ea typeface="+mn-ea"/>
                <a:cs typeface="+mn-cs"/>
                <a:sym typeface="Canela Bold"/>
              </a:defRPr>
            </a:pPr>
            <a:r>
              <a:rPr b="1">
                <a:latin typeface="Times New Roman"/>
                <a:ea typeface="Times New Roman"/>
                <a:cs typeface="Times New Roman"/>
                <a:sym typeface="Times New Roman"/>
              </a:rPr>
              <a:t>Monitorinqin yekunu üzrə əldə olunan ümumi nəticələr</a:t>
            </a:r>
          </a:p>
        </p:txBody>
      </p:sp>
      <p:sp>
        <p:nvSpPr>
          <p:cNvPr id="247" name="Dövlət qurumlarının əksəriyyətində İnternet resurslarının mövcud qaydalara uyğunluğu əsasən normaldır, istifadə üçün rahatdır, informasiya açıqlığı, texniki imkanları və funksionallığı qənaətbəxşdir.…"/>
          <p:cNvSpPr txBox="1">
            <a:spLocks noGrp="1"/>
          </p:cNvSpPr>
          <p:nvPr>
            <p:ph type="body" idx="1"/>
          </p:nvPr>
        </p:nvSpPr>
        <p:spPr>
          <a:prstGeom prst="rect">
            <a:avLst/>
          </a:prstGeom>
        </p:spPr>
        <p:txBody>
          <a:bodyPr/>
          <a:lstStyle/>
          <a:p>
            <a:pPr marL="0" indent="0" algn="just" defTabSz="443484">
              <a:lnSpc>
                <a:spcPct val="107916"/>
              </a:lnSpc>
              <a:spcBef>
                <a:spcPts val="200"/>
              </a:spcBef>
              <a:buSzTx/>
              <a:buNone/>
              <a:defRPr sz="4462">
                <a:solidFill>
                  <a:srgbClr val="00B050"/>
                </a:solidFill>
                <a:uFill>
                  <a:solidFill>
                    <a:srgbClr val="00B050"/>
                  </a:solidFill>
                </a:uFill>
                <a:latin typeface="+mn-lt"/>
                <a:ea typeface="+mn-ea"/>
                <a:cs typeface="+mn-cs"/>
                <a:sym typeface="Canela Bold"/>
              </a:defRPr>
            </a:pPr>
            <a:endParaRPr/>
          </a:p>
          <a:p>
            <a:pPr marL="155608" indent="-155608" algn="just" defTabSz="443484">
              <a:lnSpc>
                <a:spcPct val="107916"/>
              </a:lnSpc>
              <a:spcBef>
                <a:spcPts val="200"/>
              </a:spcBef>
              <a:buSzPct val="100000"/>
              <a:buAutoNum type="arabicPeriod"/>
              <a:defRPr sz="4462">
                <a:uFill>
                  <a:solidFill>
                    <a:srgbClr val="000000"/>
                  </a:solidFill>
                </a:uFill>
                <a:latin typeface="Canela Regular"/>
                <a:ea typeface="Canela Regular"/>
                <a:cs typeface="Canela Regular"/>
                <a:sym typeface="Canela Regular"/>
              </a:defRPr>
            </a:pPr>
            <a:r>
              <a:rPr>
                <a:uFill>
                  <a:solidFill>
                    <a:srgbClr val="00B050"/>
                  </a:solidFill>
                </a:uFill>
              </a:rPr>
              <a:t>Dövlət qurumlarının əksəriyyətində İnternet resurslarının mövcud qaydalara uyğunluğu əsasən normaldır, istifadə üçün rahatdır, informasiya açıqlığı, texniki imkanları və funksionallığı qənaətbəxşdir.</a:t>
            </a:r>
          </a:p>
          <a:p>
            <a:pPr marL="155608" indent="-155608" algn="just" defTabSz="443484">
              <a:lnSpc>
                <a:spcPct val="107916"/>
              </a:lnSpc>
              <a:spcBef>
                <a:spcPts val="200"/>
              </a:spcBef>
              <a:buSzPct val="100000"/>
              <a:buAutoNum type="arabicPeriod"/>
              <a:defRPr sz="4462">
                <a:uFill>
                  <a:solidFill>
                    <a:srgbClr val="000000"/>
                  </a:solidFill>
                </a:uFill>
                <a:latin typeface="Canela Regular"/>
                <a:ea typeface="Canela Regular"/>
                <a:cs typeface="Canela Regular"/>
                <a:sym typeface="Canela Regular"/>
              </a:defRPr>
            </a:pPr>
            <a:r>
              <a:rPr>
                <a:uFill>
                  <a:solidFill>
                    <a:srgbClr val="00B050"/>
                  </a:solidFill>
                </a:uFill>
              </a:rPr>
              <a:t>Dövlət qurumunun yerləşdiyi ünvanları, domen rahatlığını, dövlət qurumu ilə əks əlaqə üçün e-mail ünvanı və onlayn müraciət imkanı əsasən mövcuddur.</a:t>
            </a:r>
          </a:p>
          <a:p>
            <a:pPr marL="155608" indent="-155608" algn="just" defTabSz="443484">
              <a:lnSpc>
                <a:spcPct val="107916"/>
              </a:lnSpc>
              <a:spcBef>
                <a:spcPts val="200"/>
              </a:spcBef>
              <a:buSzPct val="100000"/>
              <a:buAutoNum type="arabicPeriod"/>
              <a:defRPr sz="4462">
                <a:uFill>
                  <a:solidFill>
                    <a:srgbClr val="000000"/>
                  </a:solidFill>
                </a:uFill>
                <a:latin typeface="Canela Regular"/>
                <a:ea typeface="Canela Regular"/>
                <a:cs typeface="Canela Regular"/>
                <a:sym typeface="Canela Regular"/>
              </a:defRPr>
            </a:pPr>
            <a:r>
              <a:rPr>
                <a:uFill>
                  <a:solidFill>
                    <a:srgbClr val="00B050"/>
                  </a:solidFill>
                </a:uFill>
              </a:rPr>
              <a:t>Nazirliklər üzrə elektron xidmətlərin sayı və keyfiyyəti, əksəriyyət saytlarda sahələr üzrə zəruri bilgilər və bölmələr üzrə məlumat dolğundur. </a:t>
            </a:r>
          </a:p>
          <a:p>
            <a:pPr marL="155608" indent="-155608" algn="just" defTabSz="443484">
              <a:lnSpc>
                <a:spcPct val="107916"/>
              </a:lnSpc>
              <a:spcBef>
                <a:spcPts val="200"/>
              </a:spcBef>
              <a:buSzPct val="100000"/>
              <a:buAutoNum type="arabicPeriod"/>
              <a:defRPr sz="4462">
                <a:uFill>
                  <a:solidFill>
                    <a:srgbClr val="000000"/>
                  </a:solidFill>
                </a:uFill>
                <a:latin typeface="Canela Regular"/>
                <a:ea typeface="Canela Regular"/>
                <a:cs typeface="Canela Regular"/>
                <a:sym typeface="Canela Regular"/>
              </a:defRPr>
            </a:pPr>
            <a:r>
              <a:rPr>
                <a:uFill>
                  <a:solidFill>
                    <a:srgbClr val="00B050"/>
                  </a:solidFill>
                </a:uFill>
              </a:rPr>
              <a:t>Sosial şəbəkələrdə aktivliyin yüksəlməsi diqqət çəkir.</a:t>
            </a:r>
          </a:p>
        </p:txBody>
      </p:sp>
      <p:sp>
        <p:nvSpPr>
          <p:cNvPr id="248" name="Müsbət tendensiyalar:"/>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Times New Roman"/>
                <a:ea typeface="Times New Roman"/>
                <a:cs typeface="Times New Roman"/>
                <a:sym typeface="Times New Roman"/>
              </a:defRPr>
            </a:lvl1pPr>
          </a:lstStyle>
          <a:p>
            <a:pPr>
              <a:defRPr b="0">
                <a:latin typeface="Graphik Semibold"/>
                <a:ea typeface="Graphik Semibold"/>
                <a:cs typeface="Graphik Semibold"/>
                <a:sym typeface="Graphik Semibold"/>
              </a:defRPr>
            </a:pPr>
            <a:r>
              <a:rPr b="1">
                <a:latin typeface="Times New Roman"/>
                <a:ea typeface="Times New Roman"/>
                <a:cs typeface="Times New Roman"/>
                <a:sym typeface="Times New Roman"/>
              </a:rPr>
              <a:t>Müsbət tendensiyalar:</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Əsas çatışmazlıqlar:"/>
          <p:cNvSpPr txBox="1">
            <a:spLocks noGrp="1"/>
          </p:cNvSpPr>
          <p:nvPr>
            <p:ph type="title"/>
          </p:nvPr>
        </p:nvSpPr>
        <p:spPr>
          <a:prstGeom prst="rect">
            <a:avLst/>
          </a:prstGeom>
        </p:spPr>
        <p:txBody>
          <a:bodyPr/>
          <a:lstStyle>
            <a:lvl1pPr>
              <a:defRPr b="1">
                <a:latin typeface="Times New Roman"/>
                <a:ea typeface="Times New Roman"/>
                <a:cs typeface="Times New Roman"/>
                <a:sym typeface="Times New Roman"/>
              </a:defRPr>
            </a:lvl1pPr>
          </a:lstStyle>
          <a:p>
            <a:pPr>
              <a:defRPr b="0">
                <a:latin typeface="+mn-lt"/>
                <a:ea typeface="+mn-ea"/>
                <a:cs typeface="+mn-cs"/>
                <a:sym typeface="Canela Bold"/>
              </a:defRPr>
            </a:pPr>
            <a:r>
              <a:rPr b="1">
                <a:latin typeface="Times New Roman"/>
                <a:ea typeface="Times New Roman"/>
                <a:cs typeface="Times New Roman"/>
                <a:sym typeface="Times New Roman"/>
              </a:rPr>
              <a:t>Əsas çatışmazlıqlar:</a:t>
            </a:r>
          </a:p>
        </p:txBody>
      </p:sp>
      <p:sp>
        <p:nvSpPr>
          <p:cNvPr id="251" name="Bir sıra dövlət qurumlarında hələ də İnformasiya  əldə edilməsi haqqında Qanunun tələblərinə müvafiq olaraq informasiya infrastrukturu formalaşmayıb.…"/>
          <p:cNvSpPr txBox="1">
            <a:spLocks noGrp="1"/>
          </p:cNvSpPr>
          <p:nvPr>
            <p:ph type="body" idx="1"/>
          </p:nvPr>
        </p:nvSpPr>
        <p:spPr>
          <a:xfrm>
            <a:off x="1219199" y="2345800"/>
            <a:ext cx="21948578" cy="10828232"/>
          </a:xfrm>
          <a:prstGeom prst="rect">
            <a:avLst/>
          </a:prstGeom>
        </p:spPr>
        <p:txBody>
          <a:bodyPr/>
          <a:lstStyle/>
          <a:p>
            <a:pPr marL="96252" indent="-96252" algn="just" defTabSz="274320">
              <a:lnSpc>
                <a:spcPct val="107916"/>
              </a:lnSpc>
              <a:spcBef>
                <a:spcPts val="100"/>
              </a:spcBef>
              <a:buSzPct val="100000"/>
              <a:buAutoNum type="arabicPeriod"/>
              <a:defRPr sz="4200">
                <a:uFill>
                  <a:solidFill>
                    <a:srgbClr val="000000"/>
                  </a:solidFill>
                </a:uFill>
                <a:latin typeface="Calibri"/>
                <a:ea typeface="Calibri"/>
                <a:cs typeface="Calibri"/>
                <a:sym typeface="Calibri"/>
              </a:defRPr>
            </a:pPr>
            <a:r>
              <a:rPr>
                <a:uFill>
                  <a:solidFill>
                    <a:srgbClr val="00B050"/>
                  </a:solidFill>
                </a:uFill>
                <a:latin typeface="Times New Roman"/>
                <a:ea typeface="Times New Roman"/>
                <a:cs typeface="Times New Roman"/>
                <a:sym typeface="Times New Roman"/>
              </a:rPr>
              <a:t>Bir sıra dövlət qurumlarında hələ də İnformasiya  əldə edilməsi haqqında Qanunun tələblərinə müvafiq olaraq informasiya infrastrukturu formalaşmayıb.</a:t>
            </a:r>
          </a:p>
          <a:p>
            <a:pPr marL="96252" indent="-96252" algn="just" defTabSz="274320">
              <a:lnSpc>
                <a:spcPct val="107916"/>
              </a:lnSpc>
              <a:spcBef>
                <a:spcPts val="100"/>
              </a:spcBef>
              <a:buSzPct val="100000"/>
              <a:buAutoNum type="arabicPeriod"/>
              <a:defRPr sz="4200">
                <a:uFill>
                  <a:solidFill>
                    <a:srgbClr val="000000"/>
                  </a:solidFill>
                </a:uFill>
                <a:latin typeface="Calibri"/>
                <a:ea typeface="Calibri"/>
                <a:cs typeface="Calibri"/>
                <a:sym typeface="Calibri"/>
              </a:defRPr>
            </a:pPr>
            <a:r>
              <a:rPr>
                <a:uFill>
                  <a:solidFill>
                    <a:srgbClr val="00B050"/>
                  </a:solidFill>
                </a:uFill>
                <a:latin typeface="Times New Roman"/>
                <a:ea typeface="Times New Roman"/>
                <a:cs typeface="Times New Roman"/>
                <a:sym typeface="Times New Roman"/>
              </a:rPr>
              <a:t>İnternet resursların əksəriyyətində elektron qaydada informasiya sorğusunun təqdim olunması üçün platforma yetərsizdir, Bəzi saytlarda ümumiyyətlə sorğu tələb etmək bölməsi yox, yalnız müraciət etmək mümkündür. Sorğuçülarda Qanunla nəzərdə tutulan informasiyalardan əlavə informasiyalar tələb olunur.  </a:t>
            </a:r>
          </a:p>
          <a:p>
            <a:pPr marL="96252" indent="-96252" algn="just" defTabSz="274320">
              <a:lnSpc>
                <a:spcPct val="107916"/>
              </a:lnSpc>
              <a:spcBef>
                <a:spcPts val="100"/>
              </a:spcBef>
              <a:buSzPct val="100000"/>
              <a:buAutoNum type="arabicPeriod"/>
              <a:defRPr sz="4200">
                <a:uFill>
                  <a:solidFill>
                    <a:srgbClr val="000000"/>
                  </a:solidFill>
                </a:uFill>
                <a:latin typeface="Calibri"/>
                <a:ea typeface="Calibri"/>
                <a:cs typeface="Calibri"/>
                <a:sym typeface="Calibri"/>
              </a:defRPr>
            </a:pPr>
            <a:r>
              <a:rPr>
                <a:uFill>
                  <a:solidFill>
                    <a:srgbClr val="00B050"/>
                  </a:solidFill>
                </a:uFill>
                <a:latin typeface="Times New Roman"/>
                <a:ea typeface="Times New Roman"/>
                <a:cs typeface="Times New Roman"/>
                <a:sym typeface="Times New Roman"/>
              </a:rPr>
              <a:t>Dövlət  qurumları bir qayda olaraq büdcəsinin xərclənməsi ilə bağlı informasiyaları gizli saxlayır.</a:t>
            </a:r>
          </a:p>
          <a:p>
            <a:pPr marL="96252" indent="-96252" algn="just" defTabSz="274320">
              <a:lnSpc>
                <a:spcPct val="107916"/>
              </a:lnSpc>
              <a:spcBef>
                <a:spcPts val="100"/>
              </a:spcBef>
              <a:buSzPct val="100000"/>
              <a:buAutoNum type="arabicPeriod"/>
              <a:defRPr sz="4200">
                <a:uFill>
                  <a:solidFill>
                    <a:srgbClr val="000000"/>
                  </a:solidFill>
                </a:uFill>
                <a:latin typeface="Calibri"/>
                <a:ea typeface="Calibri"/>
                <a:cs typeface="Calibri"/>
                <a:sym typeface="Calibri"/>
              </a:defRPr>
            </a:pPr>
            <a:r>
              <a:rPr>
                <a:uFill>
                  <a:solidFill>
                    <a:srgbClr val="00B050"/>
                  </a:solidFill>
                </a:uFill>
                <a:latin typeface="Times New Roman"/>
                <a:ea typeface="Times New Roman"/>
                <a:cs typeface="Times New Roman"/>
                <a:sym typeface="Times New Roman"/>
              </a:rPr>
              <a:t>Şəxsiyyət vəsiqələrində e-imzanın  aktiv edilməməsi problem olaraq qalır. Asan imzanın alınması, istifadəsi və saxlanması üçün aylıq xərc ödəniş tələb olunması bütün elektron xidmətlərdən istisnasız istifadə imkanına xələl gətirir. </a:t>
            </a:r>
          </a:p>
          <a:p>
            <a:pPr marL="96252" indent="-96252" algn="just" defTabSz="274320">
              <a:lnSpc>
                <a:spcPct val="107916"/>
              </a:lnSpc>
              <a:spcBef>
                <a:spcPts val="100"/>
              </a:spcBef>
              <a:buSzPct val="100000"/>
              <a:buAutoNum type="arabicPeriod"/>
              <a:defRPr sz="4200">
                <a:uFill>
                  <a:solidFill>
                    <a:srgbClr val="000000"/>
                  </a:solidFill>
                </a:uFill>
                <a:latin typeface="Calibri"/>
                <a:ea typeface="Calibri"/>
                <a:cs typeface="Calibri"/>
                <a:sym typeface="Calibri"/>
              </a:defRPr>
            </a:pPr>
            <a:r>
              <a:rPr>
                <a:uFill>
                  <a:solidFill>
                    <a:srgbClr val="00B050"/>
                  </a:solidFill>
                </a:uFill>
                <a:latin typeface="Times New Roman"/>
                <a:ea typeface="Times New Roman"/>
                <a:cs typeface="Times New Roman"/>
                <a:sym typeface="Times New Roman"/>
              </a:rPr>
              <a:t>Ölkə üzrə (hətta Bakı şəhərinin xeyli hissəsi də daxil olmaqla) keyfiyyətli internet xidmətinə çatımlılıq problemi davam edir.</a:t>
            </a:r>
          </a:p>
          <a:p>
            <a:pPr marL="96252" indent="-96252" algn="just" defTabSz="274320">
              <a:lnSpc>
                <a:spcPct val="107916"/>
              </a:lnSpc>
              <a:spcBef>
                <a:spcPts val="100"/>
              </a:spcBef>
              <a:buSzPct val="100000"/>
              <a:buAutoNum type="arabicPeriod"/>
              <a:defRPr sz="4200">
                <a:uFill>
                  <a:solidFill>
                    <a:srgbClr val="000000"/>
                  </a:solidFill>
                </a:uFill>
                <a:latin typeface="Calibri"/>
                <a:ea typeface="Calibri"/>
                <a:cs typeface="Calibri"/>
                <a:sym typeface="Calibri"/>
              </a:defRPr>
            </a:pPr>
            <a:r>
              <a:rPr>
                <a:uFill>
                  <a:solidFill>
                    <a:srgbClr val="FF0000"/>
                  </a:solidFill>
                </a:uFill>
                <a:latin typeface="Times New Roman"/>
                <a:ea typeface="Times New Roman"/>
                <a:cs typeface="Times New Roman"/>
                <a:sym typeface="Times New Roman"/>
              </a:rPr>
              <a:t>Regionlarda və xüsusilə də kəndərdə geniş zolaqlı internet əsasən ADSL xidməti ilə köhnə mis telefon xətti üzərindən verilir. Pandemya dövründə distant təhsil almalı olan 1,7 milyon təhsil sektoru faydalananları ciddi problemlərlə qarşılaşdı və keyfiyyətli distant təhsil problemi qabarıq göründü.</a:t>
            </a:r>
          </a:p>
          <a:p>
            <a:pPr marL="96252" indent="-96252" algn="just" defTabSz="274320">
              <a:lnSpc>
                <a:spcPct val="107916"/>
              </a:lnSpc>
              <a:spcBef>
                <a:spcPts val="100"/>
              </a:spcBef>
              <a:buSzPct val="100000"/>
              <a:buAutoNum type="arabicPeriod"/>
              <a:defRPr sz="4200">
                <a:uFill>
                  <a:solidFill>
                    <a:srgbClr val="000000"/>
                  </a:solidFill>
                </a:uFill>
                <a:latin typeface="Calibri"/>
                <a:ea typeface="Calibri"/>
                <a:cs typeface="Calibri"/>
                <a:sym typeface="Calibri"/>
              </a:defRPr>
            </a:pPr>
            <a:r>
              <a:rPr>
                <a:uFill>
                  <a:solidFill>
                    <a:srgbClr val="FF0000"/>
                  </a:solidFill>
                </a:uFill>
                <a:latin typeface="Times New Roman"/>
                <a:ea typeface="Times New Roman"/>
                <a:cs typeface="Times New Roman"/>
                <a:sym typeface="Times New Roman"/>
              </a:rPr>
              <a:t>Bəzi istisnalar xaricində online cat xidməti mevcud deyip</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TÖVSİYƏLƏR"/>
          <p:cNvSpPr txBox="1">
            <a:spLocks noGrp="1"/>
          </p:cNvSpPr>
          <p:nvPr>
            <p:ph type="title"/>
          </p:nvPr>
        </p:nvSpPr>
        <p:spPr>
          <a:prstGeom prst="rect">
            <a:avLst/>
          </a:prstGeom>
        </p:spPr>
        <p:txBody>
          <a:bodyPr/>
          <a:lstStyle>
            <a:lvl1pPr>
              <a:defRPr b="1">
                <a:latin typeface="Times New Roman"/>
                <a:ea typeface="Times New Roman"/>
                <a:cs typeface="Times New Roman"/>
                <a:sym typeface="Times New Roman"/>
              </a:defRPr>
            </a:lvl1pPr>
          </a:lstStyle>
          <a:p>
            <a:pPr>
              <a:defRPr b="0">
                <a:latin typeface="+mn-lt"/>
                <a:ea typeface="+mn-ea"/>
                <a:cs typeface="+mn-cs"/>
                <a:sym typeface="Canela Bold"/>
              </a:defRPr>
            </a:pPr>
            <a:r>
              <a:rPr b="1">
                <a:latin typeface="Times New Roman"/>
                <a:ea typeface="Times New Roman"/>
                <a:cs typeface="Times New Roman"/>
                <a:sym typeface="Times New Roman"/>
              </a:rPr>
              <a:t>TÖVSİYƏLƏR</a:t>
            </a:r>
          </a:p>
        </p:txBody>
      </p:sp>
      <p:sp>
        <p:nvSpPr>
          <p:cNvPr id="254" name="Saytların böyük əksəriyyətində axtarış sistemində açar sözlərə görə axtarış qaneedici deyil habelə sayt strukturunda məlumatların yerləşdirildiyi başlıqlar vahid standartda təqdim edilmir. Xüsusilə də “Google” üzərindən sadə axtarışla tapılan açıq inform"/>
          <p:cNvSpPr txBox="1">
            <a:spLocks noGrp="1"/>
          </p:cNvSpPr>
          <p:nvPr>
            <p:ph type="body" idx="1"/>
          </p:nvPr>
        </p:nvSpPr>
        <p:spPr>
          <a:xfrm>
            <a:off x="1219199" y="1880256"/>
            <a:ext cx="21948578" cy="11487691"/>
          </a:xfrm>
          <a:prstGeom prst="rect">
            <a:avLst/>
          </a:prstGeom>
        </p:spPr>
        <p:txBody>
          <a:bodyPr/>
          <a:lstStyle/>
          <a:p>
            <a:pPr marL="154004" indent="-154004" algn="just" defTabSz="438911">
              <a:lnSpc>
                <a:spcPct val="107916"/>
              </a:lnSpc>
              <a:spcBef>
                <a:spcPts val="200"/>
              </a:spcBef>
              <a:buSzPct val="100000"/>
              <a:buAutoNum type="arabicPeriod"/>
              <a:defRPr sz="4992">
                <a:uFill>
                  <a:solidFill>
                    <a:srgbClr val="000000"/>
                  </a:solidFill>
                </a:uFill>
                <a:latin typeface="Canela Regular"/>
                <a:ea typeface="Canela Regular"/>
                <a:cs typeface="Canela Regular"/>
                <a:sym typeface="Canela Regular"/>
              </a:defRPr>
            </a:pPr>
            <a:r>
              <a:t>Saytların böyük əksəriyyətində a</a:t>
            </a:r>
            <a:r>
              <a:rPr>
                <a:uFill>
                  <a:solidFill>
                    <a:srgbClr val="00B050"/>
                  </a:solidFill>
                </a:uFill>
              </a:rPr>
              <a:t>xtarış sistemində açar sözlərə görə axtarış qaneedici deyil habelə sayt strukturunda məlumatların yerləşdirildiyi başlıqlar vahid standartda təqdim edilmir. Xüsusilə də “Google” üzərindən sadə axtarışla tapılan açıq informasiyaların saytın özündə tapılmasının mümkün olmaması və ya çox qarışıq alt başlıqlarda gizlədilməsi halları çox yayqındır. Odur ki, infrastruktur yaradılarkən və istifadə edilərkən bu problemlərin aradan qaldırılması yaxşı olar. </a:t>
            </a:r>
          </a:p>
          <a:p>
            <a:pPr marL="154004" indent="-154004" algn="just" defTabSz="438911">
              <a:lnSpc>
                <a:spcPct val="107916"/>
              </a:lnSpc>
              <a:spcBef>
                <a:spcPts val="200"/>
              </a:spcBef>
              <a:buSzPct val="100000"/>
              <a:buAutoNum type="arabicPeriod"/>
              <a:defRPr sz="4992">
                <a:uFill>
                  <a:solidFill>
                    <a:srgbClr val="000000"/>
                  </a:solidFill>
                </a:uFill>
                <a:latin typeface="Canela Regular"/>
                <a:ea typeface="Canela Regular"/>
                <a:cs typeface="Canela Regular"/>
                <a:sym typeface="Canela Regular"/>
              </a:defRPr>
            </a:pPr>
            <a:r>
              <a:rPr>
                <a:uFill>
                  <a:solidFill>
                    <a:srgbClr val="00B050"/>
                  </a:solidFill>
                </a:uFill>
              </a:rPr>
              <a:t>Dövlət qurumlarında qanunvericilikdə nəzərdə tutulan informasiya infrastrukturunun formalaşdırılması, tam başa çatdırılması və təkmilləşdirilməsi vacibdir. Habelə, qanunvericilikdə nəzərdə tutulan qaydada keyfiyyətli, dolğun, dəqiq informasiyaların saytda yerləşdirilməsi idarəetmədə şəffaflığı artırar, neqativ halları aradan qaldırar.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İnformasiya yükü"/>
          <p:cNvSpPr txBox="1">
            <a:spLocks noGrp="1"/>
          </p:cNvSpPr>
          <p:nvPr>
            <p:ph type="title"/>
          </p:nvPr>
        </p:nvSpPr>
        <p:spPr>
          <a:prstGeom prst="rect">
            <a:avLst/>
          </a:prstGeom>
        </p:spPr>
        <p:txBody>
          <a:bodyPr/>
          <a:lstStyle/>
          <a:p>
            <a:r>
              <a:t>İnformasiya yükü</a:t>
            </a:r>
          </a:p>
        </p:txBody>
      </p:sp>
      <p:sp>
        <p:nvSpPr>
          <p:cNvPr id="163" name="Dövlət  qurumlarının rəsmi İnternet  resurslarında yerləşdirilən 9086 informasiya blokunun hər biri fərdi analiz edilib. Ayrıca 1041 elektron xidmətlərin vəziyyəti, habelə, &quot;ASAN xidmət indeksi&quot; üzrə 554 xidmətin qiymətləndirilməsinin analizi aparılıb. İ"/>
          <p:cNvSpPr txBox="1">
            <a:spLocks noGrp="1"/>
          </p:cNvSpPr>
          <p:nvPr>
            <p:ph type="body" idx="1"/>
          </p:nvPr>
        </p:nvSpPr>
        <p:spPr>
          <a:prstGeom prst="rect">
            <a:avLst/>
          </a:prstGeom>
        </p:spPr>
        <p:txBody>
          <a:bodyPr/>
          <a:lstStyle/>
          <a:p>
            <a:pPr marL="546100" indent="-546100">
              <a:defRPr sz="7200"/>
            </a:pPr>
            <a:r>
              <a:rPr>
                <a:latin typeface="Times New Roman"/>
                <a:ea typeface="Times New Roman"/>
                <a:cs typeface="Times New Roman"/>
                <a:sym typeface="Times New Roman"/>
              </a:rPr>
              <a:t>Dövlət  qurumlarının rəsmi İnternet  resurslarında yerləşdirilən</a:t>
            </a:r>
            <a:r>
              <a:rPr>
                <a:solidFill>
                  <a:srgbClr val="00B050"/>
                </a:solidFill>
                <a:uFill>
                  <a:solidFill>
                    <a:srgbClr val="00B050"/>
                  </a:solidFill>
                </a:uFill>
                <a:latin typeface="Times New Roman"/>
                <a:ea typeface="Times New Roman"/>
                <a:cs typeface="Times New Roman"/>
                <a:sym typeface="Times New Roman"/>
              </a:rPr>
              <a:t> </a:t>
            </a:r>
            <a:r>
              <a:rPr b="1">
                <a:latin typeface="Times New Roman"/>
                <a:ea typeface="Times New Roman"/>
                <a:cs typeface="Times New Roman"/>
                <a:sym typeface="Times New Roman"/>
              </a:rPr>
              <a:t>9086 informasiya blokunun h</a:t>
            </a:r>
            <a:r>
              <a:rPr>
                <a:latin typeface="Times New Roman"/>
                <a:ea typeface="Times New Roman"/>
                <a:cs typeface="Times New Roman"/>
                <a:sym typeface="Times New Roman"/>
              </a:rPr>
              <a:t>ər biri fərdi analiz edilib. Ayrıca </a:t>
            </a:r>
            <a:r>
              <a:rPr b="1">
                <a:latin typeface="Times New Roman"/>
                <a:ea typeface="Times New Roman"/>
                <a:cs typeface="Times New Roman"/>
                <a:sym typeface="Times New Roman"/>
              </a:rPr>
              <a:t>1041 elektron xidmətlərin</a:t>
            </a:r>
            <a:r>
              <a:rPr>
                <a:latin typeface="Times New Roman"/>
                <a:ea typeface="Times New Roman"/>
                <a:cs typeface="Times New Roman"/>
                <a:sym typeface="Times New Roman"/>
              </a:rPr>
              <a:t> vəziyyəti, habelə, "ASAN xidmət indeksi" üzrə 5</a:t>
            </a:r>
            <a:r>
              <a:rPr b="1">
                <a:latin typeface="Times New Roman"/>
                <a:ea typeface="Times New Roman"/>
                <a:cs typeface="Times New Roman"/>
                <a:sym typeface="Times New Roman"/>
              </a:rPr>
              <a:t>54 xidmətin</a:t>
            </a:r>
            <a:r>
              <a:rPr>
                <a:latin typeface="Times New Roman"/>
                <a:ea typeface="Times New Roman"/>
                <a:cs typeface="Times New Roman"/>
                <a:sym typeface="Times New Roman"/>
              </a:rPr>
              <a:t> qiymətləndirilməsinin analizi aparılıb. İnformasiyaların və xidmətlərin   kəmiyyət  və keyfiyyət  cəhətdən hərtərəfli analiz  edilməsi məqsədi ilə </a:t>
            </a:r>
            <a:r>
              <a:rPr b="1">
                <a:latin typeface="Times New Roman"/>
                <a:ea typeface="Times New Roman"/>
                <a:cs typeface="Times New Roman"/>
                <a:sym typeface="Times New Roman"/>
              </a:rPr>
              <a:t>10.681 bloka</a:t>
            </a:r>
            <a:r>
              <a:rPr>
                <a:latin typeface="Times New Roman"/>
                <a:ea typeface="Times New Roman"/>
                <a:cs typeface="Times New Roman"/>
                <a:sym typeface="Times New Roman"/>
              </a:rPr>
              <a:t> giriş edilib.</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övsiyələr"/>
          <p:cNvSpPr txBox="1">
            <a:spLocks noGrp="1"/>
          </p:cNvSpPr>
          <p:nvPr>
            <p:ph type="title"/>
          </p:nvPr>
        </p:nvSpPr>
        <p:spPr>
          <a:prstGeom prst="rect">
            <a:avLst/>
          </a:prstGeom>
        </p:spPr>
        <p:txBody>
          <a:bodyPr/>
          <a:lstStyle/>
          <a:p>
            <a:r>
              <a:t>Tövsiyələr</a:t>
            </a:r>
          </a:p>
        </p:txBody>
      </p:sp>
      <p:sp>
        <p:nvSpPr>
          <p:cNvPr id="257" name="4.Dövlət qurumundan informasiya sorğularının elektron formatda alınması üçün bütün  saytlarda ayrıca xidmət bölməsi olmalı, online müraciət formalarında ərizə və şikayətlər üçün olan bölmələrdə hökmən informasiya sorğusu üçün xüsusi bölmə olmalı, həmin b"/>
          <p:cNvSpPr txBox="1">
            <a:spLocks noGrp="1"/>
          </p:cNvSpPr>
          <p:nvPr>
            <p:ph type="body" idx="1"/>
          </p:nvPr>
        </p:nvSpPr>
        <p:spPr>
          <a:xfrm>
            <a:off x="1219199" y="2618776"/>
            <a:ext cx="21948578" cy="10959389"/>
          </a:xfrm>
          <a:prstGeom prst="rect">
            <a:avLst/>
          </a:prstGeom>
        </p:spPr>
        <p:txBody>
          <a:bodyPr/>
          <a:lstStyle/>
          <a:p>
            <a:pPr marL="0" indent="0" algn="just" defTabSz="406908">
              <a:lnSpc>
                <a:spcPct val="107916"/>
              </a:lnSpc>
              <a:spcBef>
                <a:spcPts val="200"/>
              </a:spcBef>
              <a:buSzTx/>
              <a:buNone/>
              <a:defRPr sz="4539">
                <a:uFill>
                  <a:solidFill>
                    <a:srgbClr val="000000"/>
                  </a:solidFill>
                </a:uFill>
                <a:latin typeface="Canela Regular"/>
                <a:ea typeface="Canela Regular"/>
                <a:cs typeface="Canela Regular"/>
                <a:sym typeface="Canela Regular"/>
              </a:defRPr>
            </a:pPr>
            <a:r>
              <a:t>4.</a:t>
            </a:r>
            <a:r>
              <a:rPr>
                <a:uFill>
                  <a:solidFill>
                    <a:srgbClr val="00B050"/>
                  </a:solidFill>
                </a:uFill>
              </a:rPr>
              <a:t>Dövlət qurumundan informasiya sorğularının elektron formatda alınması üçün bütün  saytlarda ayrıca xidmət bölməsi olmalı, online müraciət formalarında ərizə və şikayətlər üçün olan bölmələrdə hökmən informasiya sorğusu üçün xüsusi bölmə olmalı, həmin bölmələrdə ictimai informasiyalar üçün şəxsiyyəti identifikasiya edən bilgilər (Şəxsiyyət vəsiqəsi və FİN nömrəsi) tələb olunmamalı,  Bu məlumatlar yalnız fərdi məlumatlar bölməsi aktiv olduqda məcburi tələb olmalıdır. Qanunla sorğuçunu identifikasiya edən bilgilərdən hər hansı birinin varlığında digər bilgilər üçün məcburi doldurma şərti tələb olunmamalıdır</a:t>
            </a:r>
          </a:p>
          <a:p>
            <a:pPr marL="0" indent="0" algn="just" defTabSz="406908">
              <a:lnSpc>
                <a:spcPct val="107916"/>
              </a:lnSpc>
              <a:spcBef>
                <a:spcPts val="200"/>
              </a:spcBef>
              <a:buSzTx/>
              <a:buNone/>
              <a:defRPr sz="4539">
                <a:uFill>
                  <a:solidFill>
                    <a:srgbClr val="000000"/>
                  </a:solidFill>
                </a:uFill>
                <a:latin typeface="Canela Regular"/>
                <a:ea typeface="Canela Regular"/>
                <a:cs typeface="Canela Regular"/>
                <a:sym typeface="Canela Regular"/>
              </a:defRPr>
            </a:pPr>
            <a:r>
              <a:rPr>
                <a:uFill>
                  <a:solidFill>
                    <a:srgbClr val="00B050"/>
                  </a:solidFill>
                </a:uFill>
              </a:rPr>
              <a:t>Dövlət qurumu ilə bağlı bir çox sənəd ziyarətçiyə təqdim olunarkən yalnız məcburi yükləmə sistemi tətbiq edilir. Əks əlaqə üçün informasiya sorğusu seçiminin olmaması, habelə, elektron müraciət zamanı əlavə şəxsi məlumatların tələb edilməsi ziyarətçi üçün əlavə çətinliklər yaradır.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Tövsiyələr"/>
          <p:cNvSpPr txBox="1">
            <a:spLocks noGrp="1"/>
          </p:cNvSpPr>
          <p:nvPr>
            <p:ph type="title"/>
          </p:nvPr>
        </p:nvSpPr>
        <p:spPr>
          <a:prstGeom prst="rect">
            <a:avLst/>
          </a:prstGeom>
        </p:spPr>
        <p:txBody>
          <a:bodyPr/>
          <a:lstStyle/>
          <a:p>
            <a:r>
              <a:t>Tövsiyələr</a:t>
            </a:r>
          </a:p>
        </p:txBody>
      </p:sp>
      <p:sp>
        <p:nvSpPr>
          <p:cNvPr id="260" name="5. Açıq və keyfiyyətli informasiyaların yayılma formasında ziyarətçilər üçün əlavə texniki çətinliklər var. Skayn olunmuş və ya PDF formatda olan məlumatlardan istifadə etmək olmur. İnformasiyaların “maşın oxuyan” formatında (məs.word) olması tövsiyə olu"/>
          <p:cNvSpPr txBox="1">
            <a:spLocks noGrp="1"/>
          </p:cNvSpPr>
          <p:nvPr>
            <p:ph type="body" idx="1"/>
          </p:nvPr>
        </p:nvSpPr>
        <p:spPr>
          <a:xfrm>
            <a:off x="1219199" y="2435157"/>
            <a:ext cx="21948578" cy="10061643"/>
          </a:xfrm>
          <a:prstGeom prst="rect">
            <a:avLst/>
          </a:prstGeom>
        </p:spPr>
        <p:txBody>
          <a:bodyPr/>
          <a:lstStyle/>
          <a:p>
            <a:pPr marL="0" indent="0" algn="just" defTabSz="429768">
              <a:lnSpc>
                <a:spcPct val="107916"/>
              </a:lnSpc>
              <a:spcBef>
                <a:spcPts val="200"/>
              </a:spcBef>
              <a:buSzTx/>
              <a:buNone/>
              <a:defRPr sz="4794">
                <a:uFill>
                  <a:solidFill>
                    <a:srgbClr val="000000"/>
                  </a:solidFill>
                </a:uFill>
                <a:latin typeface="Canela Regular"/>
                <a:ea typeface="Canela Regular"/>
                <a:cs typeface="Canela Regular"/>
                <a:sym typeface="Canela Regular"/>
              </a:defRPr>
            </a:pPr>
            <a:r>
              <a:rPr>
                <a:uFill>
                  <a:solidFill>
                    <a:srgbClr val="00B050"/>
                  </a:solidFill>
                </a:uFill>
              </a:rPr>
              <a:t>5. Açıq və keyfiyyətli informasiyaların yayılma formasında ziyarətçilər üçün əlavə texniki çətinliklər var. Skayn olunmuş və ya PDF formatda olan məlumatlardan istifadə etmək olmur. İnformasiyaların “maşın oxuyan” formatında (məs.word) olması tövsiyə olunur.  </a:t>
            </a:r>
          </a:p>
          <a:p>
            <a:pPr marL="0" indent="0" algn="just" defTabSz="429768">
              <a:lnSpc>
                <a:spcPct val="107916"/>
              </a:lnSpc>
              <a:spcBef>
                <a:spcPts val="200"/>
              </a:spcBef>
              <a:buSzTx/>
              <a:buNone/>
              <a:defRPr sz="4794">
                <a:uFill>
                  <a:solidFill>
                    <a:srgbClr val="000000"/>
                  </a:solidFill>
                </a:uFill>
                <a:latin typeface="Canela Regular"/>
                <a:ea typeface="Canela Regular"/>
                <a:cs typeface="Canela Regular"/>
                <a:sym typeface="Canela Regular"/>
              </a:defRPr>
            </a:pPr>
            <a:r>
              <a:rPr>
                <a:uFill>
                  <a:solidFill>
                    <a:srgbClr val="00B050"/>
                  </a:solidFill>
                </a:uFill>
              </a:rPr>
              <a:t>6. Dövlət qurumları cəmiyyət üçün zəruri informasiyaları operativ açıqlamamaqda davam edir. Bu da cəmiyyətdə dezinformasiyanı və informasiya ilə manufliyasiyanı bəsləyir. Bu istiqamətdə zəruri siyasət dəyişməli operativ məlumatlar dərhal cəmiyyətə təqdim edilməlidir. </a:t>
            </a:r>
          </a:p>
          <a:p>
            <a:pPr marL="0" indent="0" algn="just" defTabSz="429768">
              <a:lnSpc>
                <a:spcPct val="107916"/>
              </a:lnSpc>
              <a:spcBef>
                <a:spcPts val="200"/>
              </a:spcBef>
              <a:buSzTx/>
              <a:buNone/>
              <a:defRPr sz="4794">
                <a:uFill>
                  <a:solidFill>
                    <a:srgbClr val="000000"/>
                  </a:solidFill>
                </a:uFill>
                <a:latin typeface="Canela Regular"/>
                <a:ea typeface="Canela Regular"/>
                <a:cs typeface="Canela Regular"/>
                <a:sym typeface="Canela Regular"/>
              </a:defRPr>
            </a:pPr>
            <a:r>
              <a:t>7</a:t>
            </a:r>
            <a:r>
              <a:rPr>
                <a:uFill>
                  <a:solidFill>
                    <a:srgbClr val="00B050"/>
                  </a:solidFill>
                </a:uFill>
              </a:rPr>
              <a:t>. Dövlət qurumlarının informasiya açıqlığı üzərində dövlət nəzarəti qənaətbəxş deyil. İnformasiya əldə etmək hüququnun təminatı baxımından üst nəzarət mexanizması işlək deyil.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Azərbaycan Respublikası “Dövlət Qurumlarında İnformasiya Şəffaflığının Ölçülməsi” Təşəbbüsü"/>
          <p:cNvSpPr txBox="1">
            <a:spLocks noGrp="1"/>
          </p:cNvSpPr>
          <p:nvPr>
            <p:ph type="title"/>
          </p:nvPr>
        </p:nvSpPr>
        <p:spPr>
          <a:prstGeom prst="rect">
            <a:avLst/>
          </a:prstGeom>
        </p:spPr>
        <p:txBody>
          <a:bodyPr/>
          <a:lstStyle/>
          <a:p>
            <a:pPr defTabSz="1560575">
              <a:defRPr sz="5376" spc="-53"/>
            </a:pPr>
            <a:r>
              <a:t> </a:t>
            </a:r>
            <a:r>
              <a:rPr b="1">
                <a:latin typeface="Times New Roman"/>
                <a:ea typeface="Times New Roman"/>
                <a:cs typeface="Times New Roman"/>
                <a:sym typeface="Times New Roman"/>
              </a:rPr>
              <a:t>Azərbaycan Respublikası “Dövlət Qurumlarında İnformasiya Şəffaflığının Ölçülməsi” Təşəbbüsü </a:t>
            </a:r>
          </a:p>
        </p:txBody>
      </p:sp>
      <p:sp>
        <p:nvSpPr>
          <p:cNvPr id="166" name="14 dövlət qurumu,…"/>
          <p:cNvSpPr txBox="1">
            <a:spLocks noGrp="1"/>
          </p:cNvSpPr>
          <p:nvPr>
            <p:ph type="body" idx="1"/>
          </p:nvPr>
        </p:nvSpPr>
        <p:spPr>
          <a:prstGeom prst="rect">
            <a:avLst/>
          </a:prstGeom>
        </p:spPr>
        <p:txBody>
          <a:bodyPr/>
          <a:lstStyle/>
          <a:p>
            <a:r>
              <a:rPr>
                <a:latin typeface="Times New Roman"/>
                <a:ea typeface="Times New Roman"/>
                <a:cs typeface="Times New Roman"/>
                <a:sym typeface="Times New Roman"/>
              </a:rPr>
              <a:t>14 dövlət qurumu, </a:t>
            </a:r>
          </a:p>
          <a:p>
            <a:r>
              <a:rPr>
                <a:latin typeface="Times New Roman"/>
                <a:ea typeface="Times New Roman"/>
                <a:cs typeface="Times New Roman"/>
                <a:sym typeface="Times New Roman"/>
              </a:rPr>
              <a:t>17 nazirlik, </a:t>
            </a:r>
          </a:p>
          <a:p>
            <a:r>
              <a:rPr>
                <a:latin typeface="Times New Roman"/>
                <a:ea typeface="Times New Roman"/>
                <a:cs typeface="Times New Roman"/>
                <a:sym typeface="Times New Roman"/>
              </a:rPr>
              <a:t>7 komitə, </a:t>
            </a:r>
          </a:p>
          <a:p>
            <a:r>
              <a:rPr>
                <a:latin typeface="Times New Roman"/>
                <a:ea typeface="Times New Roman"/>
                <a:cs typeface="Times New Roman"/>
                <a:sym typeface="Times New Roman"/>
              </a:rPr>
              <a:t>19 dövlət xidmətləri, </a:t>
            </a:r>
          </a:p>
          <a:p>
            <a:r>
              <a:rPr>
                <a:latin typeface="Times New Roman"/>
                <a:ea typeface="Times New Roman"/>
                <a:cs typeface="Times New Roman"/>
                <a:sym typeface="Times New Roman"/>
              </a:rPr>
              <a:t>30 agentlik, </a:t>
            </a:r>
          </a:p>
          <a:p>
            <a:r>
              <a:rPr>
                <a:latin typeface="Times New Roman"/>
                <a:ea typeface="Times New Roman"/>
                <a:cs typeface="Times New Roman"/>
                <a:sym typeface="Times New Roman"/>
              </a:rPr>
              <a:t>20 Açıq Səhmdar Cəmiyyəti (ASC) və Qapalı Səhmdar Cəmiyyəti (QSC), </a:t>
            </a:r>
          </a:p>
          <a:p>
            <a:r>
              <a:rPr>
                <a:latin typeface="Times New Roman"/>
                <a:ea typeface="Times New Roman"/>
                <a:cs typeface="Times New Roman"/>
                <a:sym typeface="Times New Roman"/>
              </a:rPr>
              <a:t> 29 fondlar, idarələr, mərkəzlər, MMC-lər, </a:t>
            </a:r>
          </a:p>
          <a:p>
            <a:r>
              <a:rPr>
                <a:latin typeface="Times New Roman"/>
                <a:ea typeface="Times New Roman"/>
                <a:cs typeface="Times New Roman"/>
                <a:sym typeface="Times New Roman"/>
              </a:rPr>
              <a:t>18 şirkətlər, komissiyalar, institutlar və digər qurumlar </a:t>
            </a:r>
          </a:p>
        </p:txBody>
      </p:sp>
      <p:sp>
        <p:nvSpPr>
          <p:cNvPr id="167" name="154 dövlət qurum və  hüquqi şəxslərin rəsmi saytı monitorinq olunub"/>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Times New Roman"/>
                <a:ea typeface="Times New Roman"/>
                <a:cs typeface="Times New Roman"/>
                <a:sym typeface="Times New Roman"/>
              </a:defRPr>
            </a:lvl1pPr>
          </a:lstStyle>
          <a:p>
            <a:pPr>
              <a:defRPr b="0">
                <a:latin typeface="Graphik Semibold"/>
                <a:ea typeface="Graphik Semibold"/>
                <a:cs typeface="Graphik Semibold"/>
                <a:sym typeface="Graphik Semibold"/>
              </a:defRPr>
            </a:pPr>
            <a:r>
              <a:rPr b="1">
                <a:latin typeface="Times New Roman"/>
                <a:ea typeface="Times New Roman"/>
                <a:cs typeface="Times New Roman"/>
                <a:sym typeface="Times New Roman"/>
              </a:rPr>
              <a:t>154 dövlət qurum və  hüquqi şəxslərin rəsmi saytı monitorinq olunub</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yting"/>
          <p:cNvSpPr txBox="1">
            <a:spLocks noGrp="1"/>
          </p:cNvSpPr>
          <p:nvPr>
            <p:ph type="title"/>
          </p:nvPr>
        </p:nvSpPr>
        <p:spPr>
          <a:prstGeom prst="rect">
            <a:avLst/>
          </a:prstGeom>
        </p:spPr>
        <p:txBody>
          <a:bodyPr/>
          <a:lstStyle/>
          <a:p>
            <a:r>
              <a:t>Reyting</a:t>
            </a:r>
          </a:p>
        </p:txBody>
      </p:sp>
      <p:sp>
        <p:nvSpPr>
          <p:cNvPr id="170" name="Bax cədvəl 2"/>
          <p:cNvSpPr txBox="1">
            <a:spLocks noGrp="1"/>
          </p:cNvSpPr>
          <p:nvPr>
            <p:ph type="body" idx="1"/>
          </p:nvPr>
        </p:nvSpPr>
        <p:spPr>
          <a:prstGeom prst="rect">
            <a:avLst/>
          </a:prstGeom>
        </p:spPr>
        <p:txBody>
          <a:bodyPr/>
          <a:lstStyle/>
          <a:p>
            <a:r>
              <a:t>Bax cədvəl 2</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2" name="Tablo"/>
          <p:cNvGraphicFramePr/>
          <p:nvPr/>
        </p:nvGraphicFramePr>
        <p:xfrm>
          <a:off x="2209627" y="1264359"/>
          <a:ext cx="19964743" cy="11930261"/>
        </p:xfrm>
        <a:graphic>
          <a:graphicData uri="http://schemas.openxmlformats.org/drawingml/2006/table">
            <a:tbl>
              <a:tblPr bandRow="1">
                <a:tableStyleId>{4C3C2611-4C71-4FC5-86AE-919BDF0F9419}</a:tableStyleId>
              </a:tblPr>
              <a:tblGrid>
                <a:gridCol w="1400767"/>
                <a:gridCol w="9666438"/>
                <a:gridCol w="1644379"/>
                <a:gridCol w="5422265"/>
                <a:gridCol w="1830894"/>
              </a:tblGrid>
              <a:tr h="1146340">
                <a:tc>
                  <a:txBody>
                    <a:bodyPr/>
                    <a:lstStyle/>
                    <a:p>
                      <a:pPr algn="l" defTabSz="457200">
                        <a:lnSpc>
                          <a:spcPct val="107916"/>
                        </a:lnSpc>
                        <a:spcBef>
                          <a:spcPts val="800"/>
                        </a:spcBef>
                        <a:defRPr sz="1800"/>
                      </a:pPr>
                      <a:r>
                        <a:rPr sz="3300">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gridSpan="2">
                  <a:txBody>
                    <a:bodyPr/>
                    <a:lstStyle/>
                    <a:p>
                      <a:pPr algn="l" defTabSz="457200">
                        <a:lnSpc>
                          <a:spcPct val="107916"/>
                        </a:lnSpc>
                        <a:defRPr sz="3300" b="1">
                          <a:uFill>
                            <a:solidFill>
                              <a:srgbClr val="000000"/>
                            </a:solidFill>
                          </a:uFill>
                          <a:latin typeface="Times New Roman"/>
                          <a:ea typeface="Times New Roman"/>
                          <a:cs typeface="Times New Roman"/>
                          <a:sym typeface="Times New Roman"/>
                        </a:defRPr>
                      </a:pPr>
                      <a:r>
                        <a:t>Cədvəl-4 DÖVLƏT QURUMLARI</a:t>
                      </a:r>
                    </a:p>
                    <a:p>
                      <a:pPr algn="l" defTabSz="457200">
                        <a:lnSpc>
                          <a:spcPct val="107916"/>
                        </a:lnSpc>
                        <a:defRPr sz="3300" b="1">
                          <a:uFill>
                            <a:solidFill>
                              <a:srgbClr val="000000"/>
                            </a:solidFill>
                          </a:uFill>
                          <a:latin typeface="Times New Roman"/>
                          <a:ea typeface="Times New Roman"/>
                          <a:cs typeface="Times New Roman"/>
                          <a:sym typeface="Times New Roman"/>
                        </a:defRPr>
                      </a:pPr>
                      <a:r>
                        <a:t>Dövlət qurumları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hMerge="1">
                  <a:txBody>
                    <a:bodyPr/>
                    <a:lstStyle/>
                    <a:p>
                      <a:endParaRPr lang="ru-RU"/>
                    </a:p>
                  </a:txBody>
                  <a:tcPr/>
                </a:tc>
                <a:tc>
                  <a:txBody>
                    <a:bodyPr/>
                    <a:lstStyle/>
                    <a:p>
                      <a:pPr algn="l" defTabSz="457200">
                        <a:lnSpc>
                          <a:spcPct val="107916"/>
                        </a:lnSpc>
                        <a:defRPr sz="1800"/>
                      </a:pPr>
                      <a:r>
                        <a:rPr sz="3300" b="1">
                          <a:uFill>
                            <a:solidFill>
                              <a:srgbClr val="000000"/>
                            </a:solidFill>
                          </a:uFill>
                          <a:latin typeface="Times New Roman"/>
                          <a:ea typeface="Times New Roman"/>
                          <a:cs typeface="Times New Roman"/>
                          <a:sym typeface="Times New Roman"/>
                        </a:rPr>
                        <a:t>Rəsmi saytı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1800"/>
                      </a:pPr>
                      <a:r>
                        <a:rPr sz="3300" b="1">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0844">
                <a:tc>
                  <a:txBody>
                    <a:bodyPr/>
                    <a:lstStyle/>
                    <a:p>
                      <a:pPr marL="718184" indent="-628650" algn="l" defTabSz="457200">
                        <a:lnSpc>
                          <a:spcPct val="107916"/>
                        </a:lnSpc>
                        <a:buSzPct val="100000"/>
                        <a:buAutoNum type="arabicPeriod"/>
                        <a:defRPr sz="3300">
                          <a:uFill>
                            <a:solidFill>
                              <a:srgbClr val="000000"/>
                            </a:solidFill>
                          </a:uFill>
                          <a:latin typeface="Calibri"/>
                          <a:ea typeface="Calibri"/>
                          <a:cs typeface="Calibri"/>
                          <a:sym typeface="Calibri"/>
                        </a:defRPr>
                      </a:pPr>
                      <a: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Baş Prokurorluq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51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2"/>
                        </a:rPr>
                        <a:t>www.genprosecutor.gov.az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86.4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40844">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Mərkəzi Bank</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47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3"/>
                        </a:rPr>
                        <a:t>www.cbar.az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79.6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0844">
                <a:tc>
                  <a:txBody>
                    <a:bodyPr/>
                    <a:lstStyle/>
                    <a:p>
                      <a:pPr marL="718184" indent="-628650" algn="l" defTabSz="457200">
                        <a:buSzPct val="100000"/>
                        <a:buAutoNum type="arabicPeriod"/>
                        <a:defRPr sz="3300">
                          <a:uFill>
                            <a:solidFill>
                              <a:srgbClr val="000000"/>
                            </a:solidFill>
                          </a:uFill>
                          <a:latin typeface="Times New Roman"/>
                          <a:ea typeface="Times New Roman"/>
                          <a:cs typeface="Times New Roman"/>
                          <a:sym typeface="Times New Roman"/>
                        </a:defRPr>
                      </a:pPr>
                      <a: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Mərkəzi Seçki Komissiyası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33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070C0"/>
                            </a:solidFill>
                          </a:uFill>
                          <a:hlinkClick r:id="rId4"/>
                        </a:rPr>
                        <a:t>www.msk.gov.az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b="1">
                          <a:uFill>
                            <a:solidFill>
                              <a:srgbClr val="000000"/>
                            </a:solidFill>
                          </a:uFill>
                          <a:latin typeface="Times New Roman"/>
                          <a:ea typeface="Times New Roman"/>
                          <a:cs typeface="Times New Roman"/>
                          <a:sym typeface="Times New Roman"/>
                        </a:rPr>
                        <a:t>55.9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40844">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Ali Məhkəmə</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31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5"/>
                        </a:rPr>
                        <a:t>www.supremecourt.gov.az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52.5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0844">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Milli Məclis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31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6"/>
                        </a:rPr>
                        <a:t>www.meclis.gov.az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52.5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40844">
                <a:tc>
                  <a:txBody>
                    <a:bodyPr/>
                    <a:lstStyle/>
                    <a:p>
                      <a:pPr marL="718184" indent="-628650" algn="l" defTabSz="457200">
                        <a:buSzPct val="100000"/>
                        <a:buAutoNum type="arabicPeriod"/>
                        <a:defRPr sz="3300">
                          <a:uFill>
                            <a:solidFill>
                              <a:srgbClr val="000000"/>
                            </a:solidFill>
                          </a:uFill>
                          <a:latin typeface="Times New Roman"/>
                          <a:ea typeface="Times New Roman"/>
                          <a:cs typeface="Times New Roman"/>
                          <a:sym typeface="Times New Roman"/>
                        </a:defRPr>
                      </a:pPr>
                      <a: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Auditorlar Palatası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29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070C0"/>
                            </a:solidFill>
                          </a:uFill>
                          <a:hlinkClick r:id="rId7"/>
                        </a:rPr>
                        <a:t>www.audit.gov.az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300" b="1">
                          <a:uFill>
                            <a:solidFill>
                              <a:srgbClr val="000000"/>
                            </a:solidFill>
                          </a:uFill>
                          <a:latin typeface="Times New Roman"/>
                          <a:ea typeface="Times New Roman"/>
                          <a:cs typeface="Times New Roman"/>
                          <a:sym typeface="Times New Roman"/>
                        </a:defRPr>
                      </a:pPr>
                      <a:r>
                        <a:t>49.1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0844">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Konstitusiya Məhkəməsi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28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8"/>
                        </a:rPr>
                        <a:t>www.constcourt.gov.az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47.4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40844">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Məhkəmə-Hüquq Şurası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9"/>
                        </a:rPr>
                        <a:t>www.jlc.gov.az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38.9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1090940">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Nazirlər Kabineti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0"/>
                        </a:rPr>
                        <a:t>www.cabmin.gov.az</a:t>
                      </a:r>
                      <a:r>
                        <a:t> </a:t>
                      </a:r>
                    </a:p>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1"/>
                        </a:rPr>
                        <a:t>https://nk.gov.az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38.9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40844">
                <a:tc>
                  <a:txBody>
                    <a:bodyPr/>
                    <a:lstStyle/>
                    <a:p>
                      <a:pPr marL="718184" indent="-628650" algn="l" defTabSz="457200">
                        <a:buSzPct val="100000"/>
                        <a:buAutoNum type="arabicPeriod"/>
                        <a:defRPr sz="3300">
                          <a:uFill>
                            <a:solidFill>
                              <a:srgbClr val="000000"/>
                            </a:solidFill>
                          </a:uFill>
                          <a:latin typeface="Times New Roman"/>
                          <a:ea typeface="Times New Roman"/>
                          <a:cs typeface="Times New Roman"/>
                          <a:sym typeface="Times New Roman"/>
                        </a:defRPr>
                      </a:pPr>
                      <a: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Hesablama Palatası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23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300">
                          <a:solidFill>
                            <a:srgbClr val="0433FF"/>
                          </a:solidFill>
                          <a:uFill>
                            <a:solidFill>
                              <a:srgbClr val="00B0F0"/>
                            </a:solidFill>
                          </a:uFill>
                          <a:latin typeface="Times New Roman"/>
                          <a:ea typeface="Times New Roman"/>
                          <a:cs typeface="Times New Roman"/>
                          <a:sym typeface="Times New Roman"/>
                        </a:defRPr>
                      </a:pPr>
                      <a:r>
                        <a:rPr u="sng">
                          <a:hlinkClick r:id="rId12"/>
                        </a:rPr>
                        <a:t>www.ach.gov.az</a:t>
                      </a:r>
                      <a:r>
                        <a:rPr>
                          <a:uFill>
                            <a:solidFill>
                              <a:srgbClr val="0070C0"/>
                            </a:solidFill>
                          </a:uFill>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b="1">
                          <a:uFill>
                            <a:solidFill>
                              <a:srgbClr val="000000"/>
                            </a:solidFill>
                          </a:uFill>
                          <a:latin typeface="Times New Roman"/>
                          <a:ea typeface="Times New Roman"/>
                          <a:cs typeface="Times New Roman"/>
                          <a:sym typeface="Times New Roman"/>
                        </a:rPr>
                        <a:t>38.9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0844">
                <a:tc>
                  <a:txBody>
                    <a:bodyPr/>
                    <a:lstStyle/>
                    <a:p>
                      <a:pPr marL="718184" indent="-628650" algn="l" defTabSz="457200">
                        <a:buSzPct val="100000"/>
                        <a:buAutoNum type="arabicPeriod"/>
                        <a:defRPr sz="3300">
                          <a:uFill>
                            <a:solidFill>
                              <a:srgbClr val="000000"/>
                            </a:solidFill>
                          </a:uFill>
                          <a:latin typeface="Times New Roman"/>
                          <a:ea typeface="Times New Roman"/>
                          <a:cs typeface="Times New Roman"/>
                          <a:sym typeface="Times New Roman"/>
                        </a:defRPr>
                      </a:pPr>
                      <a: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Milli Teleradio Şurası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300">
                          <a:solidFill>
                            <a:srgbClr val="0433FF"/>
                          </a:solidFill>
                          <a:uFill>
                            <a:solidFill>
                              <a:srgbClr val="000000"/>
                            </a:solidFill>
                          </a:uFill>
                          <a:latin typeface="Calibri"/>
                          <a:ea typeface="Calibri"/>
                          <a:cs typeface="Calibri"/>
                          <a:sym typeface="Calibri"/>
                        </a:defRPr>
                      </a:pPr>
                      <a:r>
                        <a:rPr u="sng">
                          <a:uFill>
                            <a:solidFill>
                              <a:srgbClr val="0070C0"/>
                            </a:solidFill>
                          </a:uFill>
                          <a:latin typeface="Times New Roman"/>
                          <a:ea typeface="Times New Roman"/>
                          <a:cs typeface="Times New Roman"/>
                          <a:sym typeface="Times New Roman"/>
                          <a:hlinkClick r:id="rId13"/>
                        </a:rPr>
                        <a:t>www.ntrc.gov.az</a:t>
                      </a:r>
                      <a:r>
                        <a:rPr>
                          <a:uFill>
                            <a:solidFill>
                              <a:srgbClr val="0070C0"/>
                            </a:solidFill>
                          </a:uFill>
                          <a:latin typeface="Times New Roman"/>
                          <a:ea typeface="Times New Roman"/>
                          <a:cs typeface="Times New Roman"/>
                          <a:sym typeface="Times New Roman"/>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b="1">
                          <a:uFill>
                            <a:solidFill>
                              <a:srgbClr val="000000"/>
                            </a:solidFill>
                          </a:uFill>
                          <a:latin typeface="Times New Roman"/>
                          <a:ea typeface="Times New Roman"/>
                          <a:cs typeface="Times New Roman"/>
                          <a:sym typeface="Times New Roman"/>
                        </a:rPr>
                        <a:t>35.5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40844">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Azərbaycan Respublikası Prezidentinin saytı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19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4"/>
                        </a:rPr>
                        <a:t>www.president.gov.az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32.2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0844">
                <a:tc>
                  <a:txBody>
                    <a:bodyPr/>
                    <a:lstStyle/>
                    <a:p>
                      <a:pPr marL="718184" indent="-628650" algn="l" defTabSz="457200">
                        <a:lnSpc>
                          <a:spcPct val="107916"/>
                        </a:lnSpc>
                        <a:buSzPct val="100000"/>
                        <a:buAutoNum type="arabicPeriod"/>
                        <a:defRPr sz="3300">
                          <a:uFill>
                            <a:solidFill>
                              <a:srgbClr val="000000"/>
                            </a:solidFill>
                          </a:uFill>
                          <a:latin typeface="Calibri"/>
                          <a:ea typeface="Calibri"/>
                          <a:cs typeface="Calibri"/>
                          <a:sym typeface="Calibri"/>
                        </a:defRPr>
                      </a:pPr>
                      <a: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İnsan Hüquqları üzrə Müvəkkili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5"/>
                        </a:rPr>
                        <a:t>www.ombudsman.gov.az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28.8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1090940">
                <a:tc>
                  <a:txBody>
                    <a:bodyPr/>
                    <a:lstStyle/>
                    <a:p>
                      <a:pPr marL="718184" indent="-628650" algn="l" defTabSz="457200">
                        <a:lnSpc>
                          <a:spcPct val="107916"/>
                        </a:lnSpc>
                        <a:buSzPct val="100000"/>
                        <a:buAutoNum type="arabicPeriod"/>
                        <a:defRPr sz="3300">
                          <a:uFill>
                            <a:solidFill>
                              <a:srgbClr val="000000"/>
                            </a:solidFill>
                          </a:uFill>
                          <a:latin typeface="Times New Roman"/>
                          <a:ea typeface="Times New Roman"/>
                          <a:cs typeface="Times New Roman"/>
                          <a:sym typeface="Times New Roman"/>
                        </a:defRPr>
                      </a:pPr>
                      <a: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Milli Elmlər Akademiyası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300">
                          <a:uFill>
                            <a:solidFill>
                              <a:srgbClr val="000000"/>
                            </a:solidFill>
                          </a:uFill>
                          <a:latin typeface="Times New Roman"/>
                          <a:ea typeface="Times New Roman"/>
                          <a:cs typeface="Times New Roman"/>
                          <a:sym typeface="Times New Roman"/>
                        </a:rP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6"/>
                        </a:rPr>
                        <a:t>www.elm.gov.az</a:t>
                      </a:r>
                      <a:r>
                        <a:t> </a:t>
                      </a:r>
                    </a:p>
                    <a:p>
                      <a:pPr algn="l" defTabSz="457200">
                        <a:lnSpc>
                          <a:spcPct val="107916"/>
                        </a:lnSpc>
                        <a:defRPr sz="3300">
                          <a:solidFill>
                            <a:srgbClr val="0433FF"/>
                          </a:solidFill>
                          <a:uFill>
                            <a:solidFill>
                              <a:srgbClr val="00B0F0"/>
                            </a:solidFill>
                          </a:uFill>
                          <a:latin typeface="Times New Roman"/>
                          <a:ea typeface="Times New Roman"/>
                          <a:cs typeface="Times New Roman"/>
                          <a:sym typeface="Times New Roman"/>
                        </a:defRPr>
                      </a:pPr>
                      <a:r>
                        <a:rPr u="sng">
                          <a:uFill>
                            <a:solidFill>
                              <a:srgbClr val="0563C1"/>
                            </a:solidFill>
                          </a:uFill>
                          <a:hlinkClick r:id="rId17"/>
                        </a:rPr>
                        <a:t>https://science.gov.az</a:t>
                      </a:r>
                      <a: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r>
                        <a:rPr b="1"/>
                        <a:t>25.4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40844">
                <a:tc>
                  <a:txBody>
                    <a:bodyPr/>
                    <a:lstStyle/>
                    <a:p>
                      <a:pPr algn="l" defTabSz="457200">
                        <a:lnSpc>
                          <a:spcPct val="107916"/>
                        </a:lnSpc>
                        <a:defRPr sz="1800"/>
                      </a:pPr>
                      <a:r>
                        <a:rPr sz="3300">
                          <a:uFill>
                            <a:solidFill>
                              <a:srgbClr val="000000"/>
                            </a:solidFill>
                          </a:uFill>
                          <a:latin typeface="Times New Roman"/>
                          <a:ea typeface="Times New Roman"/>
                          <a:cs typeface="Times New Roman"/>
                          <a:sym typeface="Times New Roman"/>
                        </a:rPr>
                        <a:t>Cəmi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300" b="1">
                          <a:uFill>
                            <a:solidFill>
                              <a:srgbClr val="000000"/>
                            </a:solidFill>
                          </a:uFill>
                          <a:latin typeface="Times New Roman"/>
                          <a:ea typeface="Times New Roman"/>
                          <a:cs typeface="Times New Roman"/>
                          <a:sym typeface="Times New Roman"/>
                        </a:rPr>
                        <a:t>391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33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lnSpc>
                          <a:spcPct val="107916"/>
                        </a:lnSpc>
                        <a:defRPr sz="1800"/>
                      </a:pPr>
                      <a:r>
                        <a:rPr sz="3300" b="1">
                          <a:uFill>
                            <a:solidFill>
                              <a:srgbClr val="000000"/>
                            </a:solidFill>
                          </a:uFill>
                          <a:latin typeface="Times New Roman"/>
                          <a:ea typeface="Times New Roman"/>
                          <a:cs typeface="Times New Roman"/>
                          <a:sym typeface="Times New Roman"/>
                        </a:rPr>
                        <a:t>47.3%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Ekran Resmi 2022-04-22 09.56.13.png" descr="Ekran Resmi 2022-04-22 09.56.13.png"/>
          <p:cNvPicPr>
            <a:picLocks noChangeAspect="1"/>
          </p:cNvPicPr>
          <p:nvPr/>
        </p:nvPicPr>
        <p:blipFill>
          <a:blip r:embed="rId2">
            <a:extLst/>
          </a:blip>
          <a:stretch>
            <a:fillRect/>
          </a:stretch>
        </p:blipFill>
        <p:spPr>
          <a:xfrm>
            <a:off x="2805958" y="282441"/>
            <a:ext cx="18394917" cy="13151118"/>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 name="Tablo"/>
          <p:cNvGraphicFramePr/>
          <p:nvPr/>
        </p:nvGraphicFramePr>
        <p:xfrm>
          <a:off x="956983" y="733333"/>
          <a:ext cx="22607262" cy="13020920"/>
        </p:xfrm>
        <a:graphic>
          <a:graphicData uri="http://schemas.openxmlformats.org/drawingml/2006/table">
            <a:tbl>
              <a:tblPr bandRow="1">
                <a:tableStyleId>{4C3C2611-4C71-4FC5-86AE-919BDF0F9419}</a:tableStyleId>
              </a:tblPr>
              <a:tblGrid>
                <a:gridCol w="2016002"/>
                <a:gridCol w="9929085"/>
                <a:gridCol w="7041995"/>
                <a:gridCol w="3620180"/>
              </a:tblGrid>
              <a:tr h="1104734">
                <a:tc>
                  <a:txBody>
                    <a:bodyPr/>
                    <a:lstStyle/>
                    <a:p>
                      <a:pPr algn="l" defTabSz="457200">
                        <a:lnSpc>
                          <a:spcPct val="107916"/>
                        </a:lnSpc>
                        <a:spcBef>
                          <a:spcPts val="800"/>
                        </a:spcBef>
                        <a:defRPr sz="1800"/>
                      </a:pPr>
                      <a:r>
                        <a:rPr sz="3200" b="1">
                          <a:uFill>
                            <a:solidFill>
                              <a:srgbClr val="000000"/>
                            </a:solidFill>
                          </a:uFill>
                          <a:latin typeface="Times New Roman"/>
                          <a:ea typeface="Times New Roman"/>
                          <a:cs typeface="Times New Roman"/>
                          <a:sym typeface="Times New Roman"/>
                        </a:rPr>
                        <a:t>№</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b="1">
                          <a:uFill>
                            <a:solidFill>
                              <a:srgbClr val="000000"/>
                            </a:solidFill>
                          </a:uFill>
                          <a:latin typeface="Times New Roman"/>
                          <a:ea typeface="Times New Roman"/>
                          <a:cs typeface="Times New Roman"/>
                          <a:sym typeface="Times New Roman"/>
                        </a:defRPr>
                      </a:pPr>
                      <a:r>
                        <a:t>Cədvəl-5 NAZİRLİKLƏR</a:t>
                      </a:r>
                    </a:p>
                    <a:p>
                      <a:pPr algn="l" defTabSz="457200">
                        <a:defRPr sz="3200" b="1">
                          <a:uFill>
                            <a:solidFill>
                              <a:srgbClr val="000000"/>
                            </a:solidFill>
                          </a:uFill>
                          <a:latin typeface="Times New Roman"/>
                          <a:ea typeface="Times New Roman"/>
                          <a:cs typeface="Times New Roman"/>
                          <a:sym typeface="Times New Roman"/>
                        </a:defRPr>
                      </a:pPr>
                      <a:r>
                        <a:t>Dövlət qurumunun adı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Rəsmi saytı</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b="1">
                          <a:uFill>
                            <a:solidFill>
                              <a:srgbClr val="000000"/>
                            </a:solidFill>
                          </a:uFill>
                          <a:latin typeface="Times New Roman"/>
                          <a:ea typeface="Times New Roman"/>
                          <a:cs typeface="Times New Roman"/>
                          <a:sym typeface="Times New Roman"/>
                        </a:defRPr>
                      </a:pPr>
                      <a:r>
                        <a:t>İnformasiya açıqlığı (faizlə)</a:t>
                      </a:r>
                    </a:p>
                    <a:p>
                      <a:pPr algn="l" defTabSz="457200">
                        <a:defRPr sz="3200">
                          <a:uFill>
                            <a:solidFill>
                              <a:srgbClr val="000000"/>
                            </a:solidFill>
                          </a:uFill>
                          <a:latin typeface="Times New Roman"/>
                          <a:ea typeface="Times New Roman"/>
                          <a:cs typeface="Times New Roman"/>
                          <a:sym typeface="Times New Roman"/>
                        </a:defRPr>
                      </a:pPr>
                      <a:r>
                        <a:rPr b="1"/>
                        <a:t>2021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Calibri"/>
                          <a:ea typeface="Calibri"/>
                          <a:cs typeface="Calibri"/>
                          <a:sym typeface="Calibri"/>
                        </a:defRPr>
                      </a:pPr>
                      <a:r>
                        <a:t>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İqtisadiyyat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www.economy.gov.az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93.2-55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Əmək və Əhalinin Sosial Müdafiəsi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www.mlspp.gov.az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89.8-53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Daxili İşlər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www.din.gov.az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69.6-41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Maliyyə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www.maliyye.gov.az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69.5-41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Fövqəladə Hallar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www.fhn.gov.az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69.4-41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Təhsil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www.edu.gov.az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66.1-39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Ekologiya və Təbii Sərvətlər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www.eco.gov.az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64.4-38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t>Rəqəmsal İnkişaf və Nəqliyyat Nazirliyi</a:t>
                      </a:r>
                      <a:r>
                        <a:rPr>
                          <a:latin typeface="Calibri"/>
                          <a:ea typeface="Calibri"/>
                          <a:cs typeface="Calibri"/>
                          <a:sym typeface="Calibri"/>
                        </a:rPr>
                        <a:t>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www.mincom.gov.az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64.4-38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Energetika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www.mie.gov.az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62.7-37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10</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Ədliyyə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www.justice.gov.az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59.3-35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Kənd Təsərrüfatı Nazirliyi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www.agro.gov.az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59.3-35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12</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Mədəniyyət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www.mct.gov.az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49.1-29</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13</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Xarici İşlər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www.mfa.gov.az</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44-26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14</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Səhiyyə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www.sehiyye.gov.az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44-26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Gənclər və İdman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www.mys.gov.az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35.5-21</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Müdafiə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www.mod.gov.az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30.5-18</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r h="636460">
                <a:tc>
                  <a:txBody>
                    <a:bodyPr/>
                    <a:lstStyle/>
                    <a:p>
                      <a:pPr marL="838200" indent="-609600" algn="l" defTabSz="457200">
                        <a:buSzPct val="100000"/>
                        <a:buAutoNum type="arabicPeriod"/>
                        <a:defRPr sz="3200">
                          <a:uFill>
                            <a:solidFill>
                              <a:srgbClr val="000000"/>
                            </a:solidFill>
                          </a:uFill>
                          <a:latin typeface="Times New Roman"/>
                          <a:ea typeface="Times New Roman"/>
                          <a:cs typeface="Times New Roman"/>
                          <a:sym typeface="Times New Roman"/>
                        </a:defRPr>
                      </a:pPr>
                      <a:r>
                        <a:t>17</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1800"/>
                      </a:pPr>
                      <a:r>
                        <a:rPr sz="3200">
                          <a:uFill>
                            <a:solidFill>
                              <a:srgbClr val="000000"/>
                            </a:solidFill>
                          </a:uFill>
                          <a:latin typeface="Times New Roman"/>
                          <a:ea typeface="Times New Roman"/>
                          <a:cs typeface="Times New Roman"/>
                          <a:sym typeface="Times New Roman"/>
                        </a:rPr>
                        <a:t>Müdafiə Sənayesi Nazirliyi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solidFill>
                            <a:srgbClr val="0433FF"/>
                          </a:solidFill>
                          <a:uFill>
                            <a:solidFill>
                              <a:srgbClr val="000000"/>
                            </a:solidFill>
                          </a:uFill>
                          <a:latin typeface="Times New Roman"/>
                          <a:ea typeface="Times New Roman"/>
                          <a:cs typeface="Times New Roman"/>
                          <a:sym typeface="Times New Roman"/>
                        </a:defRPr>
                      </a:pPr>
                      <a:r>
                        <a:rPr>
                          <a:uFill>
                            <a:solidFill>
                              <a:srgbClr val="0070C0"/>
                            </a:solidFill>
                          </a:uFill>
                        </a:rPr>
                        <a:t>www.mdi.gov.az </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25.4-15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36460">
                <a:tc>
                  <a:txBody>
                    <a:bodyPr/>
                    <a:lstStyle/>
                    <a:p>
                      <a:pPr algn="l" defTabSz="457200">
                        <a:defRPr sz="1800"/>
                      </a:pPr>
                      <a:r>
                        <a:rPr sz="3200">
                          <a:uFill>
                            <a:solidFill>
                              <a:srgbClr val="000000"/>
                            </a:solidFill>
                          </a:uFill>
                          <a:latin typeface="Times New Roman"/>
                          <a:ea typeface="Times New Roman"/>
                          <a:cs typeface="Times New Roman"/>
                          <a:sym typeface="Times New Roman"/>
                        </a:rPr>
                        <a:t>Cəmi</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solidFill>
                            <a:srgbClr val="FF0000"/>
                          </a:solidFill>
                          <a:uFill>
                            <a:solidFill>
                              <a:srgbClr val="FF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3200">
                          <a:uFill>
                            <a:solidFill>
                              <a:srgbClr val="000000"/>
                            </a:solidFill>
                          </a:uFill>
                          <a:latin typeface="Times New Roman"/>
                          <a:ea typeface="Times New Roman"/>
                          <a:cs typeface="Times New Roman"/>
                          <a:sym typeface="Times New Roman"/>
                        </a:defRPr>
                      </a:pPr>
                      <a:r>
                        <a:rPr b="1"/>
                        <a:t>58.6%</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r>
            </a:tbl>
          </a:graphicData>
        </a:graphic>
      </p:graphicFrame>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4390</Words>
  <Application>Microsoft Office PowerPoint</Application>
  <PresentationFormat>Произвольный</PresentationFormat>
  <Paragraphs>1532</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23_ClassicWhite</vt:lpstr>
      <vt:lpstr>Azərbaycan Respublikası “Dövlət Qurumlarında İnformasiya Şəffaflığının Ölçülməsi </vt:lpstr>
      <vt:lpstr>Monitorinq metodologiyası</vt:lpstr>
      <vt:lpstr> 13 parametr və 59 qiymətləndirici meyarlar </vt:lpstr>
      <vt:lpstr>İnformasiya yükü</vt:lpstr>
      <vt:lpstr> Azərbaycan Respublikası “Dövlət Qurumlarında İnformasiya Şəffaflığının Ölçülməsi” Təşəbbüsü </vt:lpstr>
      <vt:lpstr>Reyting</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Dövlət Xidmətləri</vt:lpstr>
      <vt:lpstr>Презентация PowerPoint</vt:lpstr>
      <vt:lpstr>Agentliklər</vt:lpstr>
      <vt:lpstr>Презентация PowerPoint</vt:lpstr>
      <vt:lpstr>Fondlar, İdarələr,  Mərkəzlər, MMC</vt:lpstr>
      <vt:lpstr>Презентация PowerPoint</vt:lpstr>
      <vt:lpstr>Şirkətlər, komissiyalar, institutlar və digər hüquqi şəxslər </vt:lpstr>
      <vt:lpstr>Презентация PowerPoint</vt:lpstr>
      <vt:lpstr>QSC və ACS</vt:lpstr>
      <vt:lpstr>Презентация PowerPoint</vt:lpstr>
      <vt:lpstr>Reytinqdə sıfır nəticə </vt:lpstr>
      <vt:lpstr> Nazirliklərə tabe olan qurumların Monitorinqi</vt:lpstr>
      <vt:lpstr>Презентация PowerPoint</vt:lpstr>
      <vt:lpstr>Ekologiya və Təbii Sərvətlər Nazirliyinin strukturlarına daxil olan və tabeliyindəki qurumların saytları </vt:lpstr>
      <vt:lpstr>Презентация PowerPoint</vt:lpstr>
      <vt:lpstr>FHN Fövqəladə Hallar Nazirliyinin strukturlarına daxil olan və tabeliyindəki qurumların saytları </vt:lpstr>
      <vt:lpstr>Презентация PowerPoint</vt:lpstr>
      <vt:lpstr>Rəqəmsal İnkişaf və Nəqliyyat Nazirliyinin strukturlarına daxil olan və tabeliyindəki qurumların saytları</vt:lpstr>
      <vt:lpstr>Презентация PowerPoint</vt:lpstr>
      <vt:lpstr>Əmək və Əhalinin Sosial Müdafiəsi Nazirliyinin strukturlarına daxil olan və tabeliyindəki qurumların saytları</vt:lpstr>
      <vt:lpstr>Презентация PowerPoint</vt:lpstr>
      <vt:lpstr>aMonitorinq olunan qurumların müqaisəli ümumi açıqlıq göstəriciləri </vt:lpstr>
      <vt:lpstr>Ən çox açıqlanan İnformasiyalar -28 meyar  49.1%</vt:lpstr>
      <vt:lpstr>Açıqlanmayan və ya az açıqlanan  İnformasiyalar- 12 meyar 20.3% </vt:lpstr>
      <vt:lpstr>Monitorinqin yekunu üzrə əldə olunan ümumi nəticələr</vt:lpstr>
      <vt:lpstr>Əsas çatışmazlıqlar:</vt:lpstr>
      <vt:lpstr>TÖVSİYƏLƏR</vt:lpstr>
      <vt:lpstr>Tövsiyələr</vt:lpstr>
      <vt:lpstr>Tövsiyələr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Azərbaycan Respublikası “Dövlət Qurumlarında İnformasiya Şəffaflığının Ölçülməsi </dc:title>
  <cp:lastModifiedBy>Ibrahimov Zahid</cp:lastModifiedBy>
  <cp:revision>1</cp:revision>
  <dcterms:modified xsi:type="dcterms:W3CDTF">2022-07-14T11:14:56Z</dcterms:modified>
</cp:coreProperties>
</file>